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Lst>
  <p:notesMasterIdLst>
    <p:notesMasterId r:id="rId15"/>
  </p:notesMasterIdLst>
  <p:handoutMasterIdLst>
    <p:handoutMasterId r:id="rId16"/>
  </p:handoutMasterIdLst>
  <p:sldIdLst>
    <p:sldId id="256" r:id="rId2"/>
    <p:sldId id="261" r:id="rId3"/>
    <p:sldId id="271" r:id="rId4"/>
    <p:sldId id="266" r:id="rId5"/>
    <p:sldId id="267" r:id="rId6"/>
    <p:sldId id="277" r:id="rId7"/>
    <p:sldId id="278" r:id="rId8"/>
    <p:sldId id="272" r:id="rId9"/>
    <p:sldId id="273" r:id="rId10"/>
    <p:sldId id="274" r:id="rId11"/>
    <p:sldId id="276" r:id="rId12"/>
    <p:sldId id="269" r:id="rId13"/>
    <p:sldId id="275" r:id="rId14"/>
  </p:sldIdLst>
  <p:sldSz cx="9144000" cy="6858000" type="screen4x3"/>
  <p:notesSz cx="6858000" cy="96504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F0F4"/>
    <a:srgbClr val="E8F0EA"/>
    <a:srgbClr val="CC0066"/>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05" autoAdjust="0"/>
  </p:normalViewPr>
  <p:slideViewPr>
    <p:cSldViewPr>
      <p:cViewPr varScale="1">
        <p:scale>
          <a:sx n="100" d="100"/>
          <a:sy n="100" d="100"/>
        </p:scale>
        <p:origin x="-21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0" d="100"/>
          <a:sy n="80" d="100"/>
        </p:scale>
        <p:origin x="-2106" y="-96"/>
      </p:cViewPr>
      <p:guideLst>
        <p:guide orient="horz" pos="304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82521"/>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82521"/>
          </a:xfrm>
          <a:prstGeom prst="rect">
            <a:avLst/>
          </a:prstGeom>
        </p:spPr>
        <p:txBody>
          <a:bodyPr vert="horz" lIns="91440" tIns="45720" rIns="91440" bIns="45720" rtlCol="0"/>
          <a:lstStyle>
            <a:lvl1pPr algn="r">
              <a:defRPr sz="1200"/>
            </a:lvl1pPr>
          </a:lstStyle>
          <a:p>
            <a:fld id="{4786A1C1-EBE1-43FC-9182-7FC2ED3112CE}" type="datetimeFigureOut">
              <a:rPr lang="el-GR" smtClean="0"/>
              <a:pPr/>
              <a:t>30/7/2012</a:t>
            </a:fld>
            <a:endParaRPr lang="el-GR"/>
          </a:p>
        </p:txBody>
      </p:sp>
      <p:sp>
        <p:nvSpPr>
          <p:cNvPr id="4" name="3 - Θέση υποσέλιδου"/>
          <p:cNvSpPr>
            <a:spLocks noGrp="1"/>
          </p:cNvSpPr>
          <p:nvPr>
            <p:ph type="ftr" sz="quarter" idx="2"/>
          </p:nvPr>
        </p:nvSpPr>
        <p:spPr>
          <a:xfrm>
            <a:off x="0" y="9166217"/>
            <a:ext cx="2971800" cy="482521"/>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9166217"/>
            <a:ext cx="2971800" cy="482521"/>
          </a:xfrm>
          <a:prstGeom prst="rect">
            <a:avLst/>
          </a:prstGeom>
        </p:spPr>
        <p:txBody>
          <a:bodyPr vert="horz" lIns="91440" tIns="45720" rIns="91440" bIns="45720" rtlCol="0" anchor="b"/>
          <a:lstStyle>
            <a:lvl1pPr algn="r">
              <a:defRPr sz="1200"/>
            </a:lvl1pPr>
          </a:lstStyle>
          <a:p>
            <a:fld id="{32C8E3A2-4868-4178-9014-6ABFE168C934}" type="slidenum">
              <a:rPr lang="el-GR" smtClean="0"/>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82521"/>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82521"/>
          </a:xfrm>
          <a:prstGeom prst="rect">
            <a:avLst/>
          </a:prstGeom>
        </p:spPr>
        <p:txBody>
          <a:bodyPr vert="horz" lIns="91440" tIns="45720" rIns="91440" bIns="45720" rtlCol="0"/>
          <a:lstStyle>
            <a:lvl1pPr algn="r">
              <a:defRPr sz="1200"/>
            </a:lvl1pPr>
          </a:lstStyle>
          <a:p>
            <a:fld id="{E0BD77AD-C0E2-41A6-8760-03D7DE2D959E}" type="datetimeFigureOut">
              <a:rPr lang="el-GR" smtClean="0"/>
              <a:pPr/>
              <a:t>30/7/2012</a:t>
            </a:fld>
            <a:endParaRPr lang="el-GR"/>
          </a:p>
        </p:txBody>
      </p:sp>
      <p:sp>
        <p:nvSpPr>
          <p:cNvPr id="4" name="3 - Θέση εικόνας διαφάνειας"/>
          <p:cNvSpPr>
            <a:spLocks noGrp="1" noRot="1" noChangeAspect="1"/>
          </p:cNvSpPr>
          <p:nvPr>
            <p:ph type="sldImg" idx="2"/>
          </p:nvPr>
        </p:nvSpPr>
        <p:spPr>
          <a:xfrm>
            <a:off x="1016000" y="723900"/>
            <a:ext cx="4826000" cy="36195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583946"/>
            <a:ext cx="5486400" cy="4342686"/>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9166217"/>
            <a:ext cx="2971800" cy="482521"/>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9166217"/>
            <a:ext cx="2971800" cy="482521"/>
          </a:xfrm>
          <a:prstGeom prst="rect">
            <a:avLst/>
          </a:prstGeom>
        </p:spPr>
        <p:txBody>
          <a:bodyPr vert="horz" lIns="91440" tIns="45720" rIns="91440" bIns="45720" rtlCol="0" anchor="b"/>
          <a:lstStyle>
            <a:lvl1pPr algn="r">
              <a:defRPr sz="1200"/>
            </a:lvl1pPr>
          </a:lstStyle>
          <a:p>
            <a:fld id="{F06B2DC8-4FC2-4C88-AF31-B49A4C8179B6}"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06B2DC8-4FC2-4C88-AF31-B49A4C8179B6}"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06B2DC8-4FC2-4C88-AF31-B49A4C8179B6}" type="slidenum">
              <a:rPr lang="el-GR" smtClean="0"/>
              <a:pPr/>
              <a:t>13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55D96B84-78D2-4774-8BDA-6B1859247406}" type="datetimeFigureOut">
              <a:rPr lang="el-GR" smtClean="0"/>
              <a:pPr/>
              <a:t>30/7/2012</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4CA19645-F85C-4A02-A5FB-000F766655E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5D96B84-78D2-4774-8BDA-6B1859247406}" type="datetimeFigureOut">
              <a:rPr lang="el-GR" smtClean="0"/>
              <a:pPr/>
              <a:t>30/7/2012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CA19645-F85C-4A02-A5FB-000F766655E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5D96B84-78D2-4774-8BDA-6B1859247406}" type="datetimeFigureOut">
              <a:rPr lang="el-GR" smtClean="0"/>
              <a:pPr/>
              <a:t>30/7/2012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CA19645-F85C-4A02-A5FB-000F766655E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5D96B84-78D2-4774-8BDA-6B1859247406}" type="datetimeFigureOut">
              <a:rPr lang="el-GR" smtClean="0"/>
              <a:pPr/>
              <a:t>30/7/2012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CA19645-F85C-4A02-A5FB-000F766655ED}" type="slidenum">
              <a:rPr lang="el-GR" smtClean="0"/>
              <a:pPr/>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55D96B84-78D2-4774-8BDA-6B1859247406}" type="datetimeFigureOut">
              <a:rPr lang="el-GR" smtClean="0"/>
              <a:pPr/>
              <a:t>30/7/2012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CA19645-F85C-4A02-A5FB-000F766655ED}"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5D96B84-78D2-4774-8BDA-6B1859247406}" type="datetimeFigureOut">
              <a:rPr lang="el-GR" smtClean="0"/>
              <a:pPr/>
              <a:t>30/7/2012</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4CA19645-F85C-4A02-A5FB-000F766655ED}" type="slidenum">
              <a:rPr lang="el-GR" smtClean="0"/>
              <a:pPr/>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55D96B84-78D2-4774-8BDA-6B1859247406}" type="datetimeFigureOut">
              <a:rPr lang="el-GR" smtClean="0"/>
              <a:pPr/>
              <a:t>30/7/2012</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4CA19645-F85C-4A02-A5FB-000F766655E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55D96B84-78D2-4774-8BDA-6B1859247406}" type="datetimeFigureOut">
              <a:rPr lang="el-GR" smtClean="0"/>
              <a:pPr/>
              <a:t>30/7/2012</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4CA19645-F85C-4A02-A5FB-000F766655ED}" type="slidenum">
              <a:rPr lang="el-GR" smtClean="0"/>
              <a:pPr/>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55D96B84-78D2-4774-8BDA-6B1859247406}" type="datetimeFigureOut">
              <a:rPr lang="el-GR" smtClean="0"/>
              <a:pPr/>
              <a:t>30/7/2012</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4CA19645-F85C-4A02-A5FB-000F766655E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55D96B84-78D2-4774-8BDA-6B1859247406}" type="datetimeFigureOut">
              <a:rPr lang="el-GR" smtClean="0"/>
              <a:pPr/>
              <a:t>30/7/2012</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4CA19645-F85C-4A02-A5FB-000F766655E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55D96B84-78D2-4774-8BDA-6B1859247406}" type="datetimeFigureOut">
              <a:rPr lang="el-GR" smtClean="0"/>
              <a:pPr/>
              <a:t>30/7/2012</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4CA19645-F85C-4A02-A5FB-000F766655ED}"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5D96B84-78D2-4774-8BDA-6B1859247406}" type="datetimeFigureOut">
              <a:rPr lang="el-GR" smtClean="0"/>
              <a:pPr/>
              <a:t>30/7/2012</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CA19645-F85C-4A02-A5FB-000F766655E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79512" y="3501008"/>
            <a:ext cx="8712968" cy="936104"/>
          </a:xfrm>
        </p:spPr>
        <p:txBody>
          <a:bodyPr>
            <a:normAutofit fontScale="70000" lnSpcReduction="20000"/>
          </a:bodyPr>
          <a:lstStyle/>
          <a:p>
            <a:pPr algn="ctr"/>
            <a:r>
              <a:rPr lang="el-GR" sz="4300" b="1" cap="all" dirty="0" err="1" smtClean="0">
                <a:solidFill>
                  <a:srgbClr val="CC0066"/>
                </a:solidFill>
                <a:effectLst>
                  <a:reflection blurRad="12700" stA="34000" endA="740" endPos="53000" dir="5400000" sy="-100000" algn="bl" rotWithShape="0"/>
                </a:effectLst>
                <a:latin typeface="+mj-lt"/>
                <a:ea typeface="+mj-ea"/>
                <a:cs typeface="+mj-cs"/>
              </a:rPr>
              <a:t>Απειλειται</a:t>
            </a:r>
            <a:r>
              <a:rPr lang="el-GR" sz="4300" b="1" cap="all" dirty="0" smtClean="0">
                <a:solidFill>
                  <a:srgbClr val="CC0066"/>
                </a:solidFill>
                <a:effectLst>
                  <a:reflection blurRad="12700" stA="34000" endA="740" endPos="53000" dir="5400000" sy="-100000" algn="bl" rotWithShape="0"/>
                </a:effectLst>
                <a:latin typeface="+mj-lt"/>
                <a:ea typeface="+mj-ea"/>
                <a:cs typeface="+mj-cs"/>
              </a:rPr>
              <a:t> η </a:t>
            </a:r>
            <a:r>
              <a:rPr lang="el-GR" sz="4300" b="1" cap="all" dirty="0" err="1" smtClean="0">
                <a:solidFill>
                  <a:srgbClr val="CC0066"/>
                </a:solidFill>
                <a:effectLst>
                  <a:reflection blurRad="12700" stA="34000" endA="740" endPos="53000" dir="5400000" sy="-100000" algn="bl" rotWithShape="0"/>
                </a:effectLst>
                <a:latin typeface="+mj-lt"/>
                <a:ea typeface="+mj-ea"/>
                <a:cs typeface="+mj-cs"/>
              </a:rPr>
              <a:t>επιβιωση</a:t>
            </a:r>
            <a:r>
              <a:rPr lang="el-GR" sz="4300" b="1" cap="all" dirty="0" smtClean="0">
                <a:solidFill>
                  <a:srgbClr val="CC0066"/>
                </a:solidFill>
                <a:effectLst>
                  <a:reflection blurRad="12700" stA="34000" endA="740" endPos="53000" dir="5400000" sy="-100000" algn="bl" rotWithShape="0"/>
                </a:effectLst>
                <a:latin typeface="+mj-lt"/>
                <a:ea typeface="+mj-ea"/>
                <a:cs typeface="+mj-cs"/>
              </a:rPr>
              <a:t> 30 και </a:t>
            </a:r>
            <a:r>
              <a:rPr lang="el-GR" sz="4300" b="1" cap="all" dirty="0" err="1" smtClean="0">
                <a:solidFill>
                  <a:srgbClr val="CC0066"/>
                </a:solidFill>
                <a:effectLst>
                  <a:reflection blurRad="12700" stA="34000" endA="740" endPos="53000" dir="5400000" sy="-100000" algn="bl" rotWithShape="0"/>
                </a:effectLst>
                <a:latin typeface="+mj-lt"/>
                <a:ea typeface="+mj-ea"/>
                <a:cs typeface="+mj-cs"/>
              </a:rPr>
              <a:t>πλεον</a:t>
            </a:r>
            <a:r>
              <a:rPr lang="el-GR" sz="4300" b="1" cap="all" dirty="0" smtClean="0">
                <a:solidFill>
                  <a:srgbClr val="CC0066"/>
                </a:solidFill>
                <a:effectLst>
                  <a:reflection blurRad="12700" stA="34000" endA="740" endPos="53000" dir="5400000" sy="-100000" algn="bl" rotWithShape="0"/>
                </a:effectLst>
                <a:latin typeface="+mj-lt"/>
                <a:ea typeface="+mj-ea"/>
                <a:cs typeface="+mj-cs"/>
              </a:rPr>
              <a:t> </a:t>
            </a:r>
          </a:p>
          <a:p>
            <a:pPr algn="ctr"/>
            <a:r>
              <a:rPr lang="el-GR" sz="4300" b="1" cap="all" dirty="0" err="1" smtClean="0">
                <a:solidFill>
                  <a:srgbClr val="CC0066"/>
                </a:solidFill>
                <a:effectLst>
                  <a:reflection blurRad="12700" stA="34000" endA="740" endPos="53000" dir="5400000" sy="-100000" algn="bl" rotWithShape="0"/>
                </a:effectLst>
                <a:latin typeface="+mj-lt"/>
                <a:ea typeface="+mj-ea"/>
                <a:cs typeface="+mj-cs"/>
              </a:rPr>
              <a:t>Φορεων</a:t>
            </a:r>
            <a:r>
              <a:rPr lang="el-GR" sz="4300" b="1" cap="all" dirty="0" smtClean="0">
                <a:solidFill>
                  <a:srgbClr val="CC0066"/>
                </a:solidFill>
                <a:effectLst>
                  <a:reflection blurRad="12700" stA="34000" endA="740" endPos="53000" dir="5400000" sy="-100000" algn="bl" rotWithShape="0"/>
                </a:effectLst>
                <a:latin typeface="+mj-lt"/>
                <a:ea typeface="+mj-ea"/>
                <a:cs typeface="+mj-cs"/>
              </a:rPr>
              <a:t> </a:t>
            </a:r>
            <a:r>
              <a:rPr lang="el-GR" sz="4400" b="1" cap="all" dirty="0" err="1" smtClean="0">
                <a:solidFill>
                  <a:srgbClr val="CC0066"/>
                </a:solidFill>
                <a:effectLst>
                  <a:reflection blurRad="12700" stA="34000" endA="740" endPos="53000" dir="5400000" sy="-100000" algn="bl" rotWithShape="0"/>
                </a:effectLst>
                <a:latin typeface="+mj-lt"/>
                <a:ea typeface="+mj-ea"/>
                <a:cs typeface="+mj-cs"/>
              </a:rPr>
              <a:t>Παιδικης</a:t>
            </a:r>
            <a:r>
              <a:rPr lang="el-GR" sz="4300" b="1" cap="all" dirty="0" smtClean="0">
                <a:solidFill>
                  <a:srgbClr val="CC0066"/>
                </a:solidFill>
                <a:effectLst>
                  <a:reflection blurRad="12700" stA="34000" endA="740" endPos="53000" dir="5400000" sy="-100000" algn="bl" rotWithShape="0"/>
                </a:effectLst>
                <a:latin typeface="+mj-lt"/>
                <a:ea typeface="+mj-ea"/>
                <a:cs typeface="+mj-cs"/>
              </a:rPr>
              <a:t> </a:t>
            </a:r>
            <a:r>
              <a:rPr lang="el-GR" sz="4300" b="1" cap="all" dirty="0" err="1" smtClean="0">
                <a:solidFill>
                  <a:srgbClr val="CC0066"/>
                </a:solidFill>
                <a:effectLst>
                  <a:reflection blurRad="12700" stA="34000" endA="740" endPos="53000" dir="5400000" sy="-100000" algn="bl" rotWithShape="0"/>
                </a:effectLst>
                <a:latin typeface="+mj-lt"/>
                <a:ea typeface="+mj-ea"/>
                <a:cs typeface="+mj-cs"/>
              </a:rPr>
              <a:t>Προστασιας</a:t>
            </a:r>
            <a:r>
              <a:rPr lang="el-GR" sz="4300" b="1" cap="all" dirty="0" smtClean="0">
                <a:solidFill>
                  <a:srgbClr val="CC0066"/>
                </a:solidFill>
                <a:effectLst>
                  <a:reflection blurRad="12700" stA="34000" endA="740" endPos="53000" dir="5400000" sy="-100000" algn="bl" rotWithShape="0"/>
                </a:effectLst>
                <a:latin typeface="+mj-lt"/>
                <a:ea typeface="+mj-ea"/>
                <a:cs typeface="+mj-cs"/>
              </a:rPr>
              <a:t> </a:t>
            </a:r>
          </a:p>
          <a:p>
            <a:pPr algn="ctr"/>
            <a:endParaRPr lang="el-GR" sz="4300" b="1" cap="all" dirty="0" smtClean="0">
              <a:solidFill>
                <a:schemeClr val="accent2"/>
              </a:solidFill>
              <a:effectLst>
                <a:reflection blurRad="12700" stA="34000" endA="740" endPos="53000" dir="5400000" sy="-100000" algn="bl" rotWithShape="0"/>
              </a:effectLst>
              <a:latin typeface="+mj-lt"/>
              <a:ea typeface="+mj-ea"/>
              <a:cs typeface="+mj-cs"/>
            </a:endParaRPr>
          </a:p>
          <a:p>
            <a:pPr algn="ctr"/>
            <a:endParaRPr lang="el-GR" dirty="0" smtClean="0">
              <a:solidFill>
                <a:schemeClr val="accent2"/>
              </a:solidFill>
            </a:endParaRPr>
          </a:p>
          <a:p>
            <a:pPr algn="ctr"/>
            <a:endParaRPr lang="el-GR" dirty="0">
              <a:solidFill>
                <a:schemeClr val="accent2"/>
              </a:solidFill>
            </a:endParaRPr>
          </a:p>
        </p:txBody>
      </p:sp>
      <p:pic>
        <p:nvPicPr>
          <p:cNvPr id="5" name="4 - Εικόνα" descr="LOGO MAZI.JPG"/>
          <p:cNvPicPr>
            <a:picLocks noChangeAspect="1"/>
          </p:cNvPicPr>
          <p:nvPr/>
        </p:nvPicPr>
        <p:blipFill>
          <a:blip r:embed="rId3" cstate="print"/>
          <a:stretch>
            <a:fillRect/>
          </a:stretch>
        </p:blipFill>
        <p:spPr>
          <a:xfrm>
            <a:off x="2123728" y="404664"/>
            <a:ext cx="5202936" cy="212445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395536" y="692696"/>
          <a:ext cx="8229600" cy="4886960"/>
        </p:xfrm>
        <a:graphic>
          <a:graphicData uri="http://schemas.openxmlformats.org/drawingml/2006/table">
            <a:tbl>
              <a:tblPr firstRow="1" bandRow="1">
                <a:tableStyleId>{5C22544A-7EE6-4342-B048-85BDC9FD1C3A}</a:tableStyleId>
              </a:tblPr>
              <a:tblGrid>
                <a:gridCol w="8229600"/>
              </a:tblGrid>
              <a:tr h="370840">
                <a:tc>
                  <a:txBody>
                    <a:bodyPr/>
                    <a:lstStyle/>
                    <a:p>
                      <a:r>
                        <a:rPr lang="el-GR" b="0" dirty="0" smtClean="0">
                          <a:solidFill>
                            <a:schemeClr val="tx1"/>
                          </a:solidFill>
                        </a:rPr>
                        <a:t>22. «Μέριμνα του Παιδιού» (</a:t>
                      </a:r>
                      <a:r>
                        <a:rPr lang="el-GR" b="1" dirty="0" smtClean="0">
                          <a:solidFill>
                            <a:schemeClr val="tx1"/>
                          </a:solidFill>
                        </a:rPr>
                        <a:t>Καβάλα</a:t>
                      </a:r>
                      <a:r>
                        <a:rPr lang="el-GR" b="0" dirty="0" smtClean="0">
                          <a:solidFill>
                            <a:schemeClr val="tx1"/>
                          </a:solidFill>
                        </a:rPr>
                        <a:t>)</a:t>
                      </a:r>
                    </a:p>
                  </a:txBody>
                  <a:tcPr>
                    <a:solidFill>
                      <a:srgbClr val="E8F0F4"/>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23. «Μέριμνα Παιδιού Κατερίνης» </a:t>
                      </a:r>
                      <a:br>
                        <a:rPr lang="el-GR" dirty="0" smtClean="0"/>
                      </a:br>
                      <a:r>
                        <a:rPr lang="el-GR" dirty="0" smtClean="0"/>
                        <a:t>Κέντρο Διημέρευσης &amp; Ημερήσιας Φροντίδας (</a:t>
                      </a:r>
                      <a:r>
                        <a:rPr lang="el-GR" b="1" dirty="0" smtClean="0"/>
                        <a:t>Κατερίνη</a:t>
                      </a:r>
                      <a:r>
                        <a:rPr lang="el-GR" dirty="0" smtClean="0"/>
                        <a:t>)</a:t>
                      </a:r>
                      <a:endParaRPr lang="el-G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24.  Σωματείο «Κυψέλη»  (</a:t>
                      </a:r>
                      <a:r>
                        <a:rPr lang="el-GR" b="1" dirty="0" smtClean="0"/>
                        <a:t>Μυτιλήνη</a:t>
                      </a:r>
                      <a:r>
                        <a:rPr lang="el-GR" dirty="0" smtClean="0"/>
                        <a:t>)</a:t>
                      </a:r>
                    </a:p>
                  </a:txBody>
                  <a:tcPr>
                    <a:solidFill>
                      <a:srgbClr val="E8F0F4"/>
                    </a:solidFill>
                  </a:tcPr>
                </a:tc>
              </a:tr>
              <a:tr h="370840">
                <a:tc>
                  <a:txBody>
                    <a:bodyPr/>
                    <a:lstStyle/>
                    <a:p>
                      <a:r>
                        <a:rPr lang="el-GR" dirty="0" smtClean="0"/>
                        <a:t>25. «ΠΑΜΜΑΚΑΡΙΣΤΟΣ» Ίδρυμα για το Παιδί (</a:t>
                      </a:r>
                      <a:r>
                        <a:rPr lang="el-GR" b="1" dirty="0" smtClean="0">
                          <a:solidFill>
                            <a:schemeClr val="tx1"/>
                          </a:solidFill>
                        </a:rPr>
                        <a:t>Αττική</a:t>
                      </a:r>
                      <a:r>
                        <a:rPr lang="el-GR" dirty="0" smtClean="0"/>
                        <a:t>)</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26. Πανελλήνιος Σύλλογος Προσαρμοσμένων</a:t>
                      </a:r>
                      <a:r>
                        <a:rPr lang="el-GR" baseline="0" dirty="0" smtClean="0"/>
                        <a:t> Αθλητικών &amp; Πολιτιστικών Δραστηριοτήτων </a:t>
                      </a:r>
                      <a:r>
                        <a:rPr lang="el-GR" dirty="0" smtClean="0"/>
                        <a:t>(</a:t>
                      </a:r>
                      <a:r>
                        <a:rPr lang="el-GR" b="1" dirty="0" smtClean="0">
                          <a:solidFill>
                            <a:schemeClr val="tx1"/>
                          </a:solidFill>
                        </a:rPr>
                        <a:t>Αττική </a:t>
                      </a:r>
                      <a:r>
                        <a:rPr lang="el-GR" dirty="0" smtClean="0"/>
                        <a:t>)</a:t>
                      </a:r>
                      <a:endParaRPr lang="el-GR" dirty="0"/>
                    </a:p>
                  </a:txBody>
                  <a:tcPr/>
                </a:tc>
              </a:tr>
              <a:tr h="370840">
                <a:tc>
                  <a:txBody>
                    <a:bodyPr/>
                    <a:lstStyle/>
                    <a:p>
                      <a:r>
                        <a:rPr lang="el-GR" dirty="0" smtClean="0"/>
                        <a:t>27. «ΠΕΡΙΒΟΛΑΚΙ» Ελληνικό Κέντρο για την Ψυχική Υγεία και τη Θεραπεία του Παιδιού και της Οικογένειας (</a:t>
                      </a:r>
                      <a:r>
                        <a:rPr lang="el-GR" b="1" dirty="0" smtClean="0">
                          <a:solidFill>
                            <a:schemeClr val="tx1"/>
                          </a:solidFill>
                        </a:rPr>
                        <a:t>Αττική)</a:t>
                      </a:r>
                      <a:endParaRPr lang="el-GR"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28. Σύνδεσμος Προστασίας Παιδιών  (</a:t>
                      </a:r>
                      <a:r>
                        <a:rPr lang="el-GR" b="1" dirty="0" smtClean="0"/>
                        <a:t>Αττική</a:t>
                      </a:r>
                      <a:r>
                        <a:rPr lang="el-GR" dirty="0" smtClean="0"/>
                        <a:t>)</a:t>
                      </a:r>
                      <a:endParaRPr lang="el-G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29.</a:t>
                      </a:r>
                      <a:r>
                        <a:rPr lang="el-GR" baseline="0" dirty="0" smtClean="0"/>
                        <a:t>  Πανελλήνια Ένωση Σπανίων Παθήσεων (</a:t>
                      </a:r>
                      <a:r>
                        <a:rPr lang="el-GR" b="1" baseline="0" dirty="0" smtClean="0"/>
                        <a:t>Αττική</a:t>
                      </a:r>
                      <a:r>
                        <a:rPr lang="el-GR" baseline="0" dirty="0" smtClean="0"/>
                        <a:t>)</a:t>
                      </a:r>
                      <a:endParaRPr lang="el-G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30. Εταιρεία Σπαστικών Βορείου Ελλάδος</a:t>
                      </a:r>
                      <a:r>
                        <a:rPr lang="el-GR" baseline="0" dirty="0" smtClean="0"/>
                        <a:t> (</a:t>
                      </a:r>
                      <a:r>
                        <a:rPr lang="el-GR" b="1" baseline="0" dirty="0" err="1" smtClean="0"/>
                        <a:t>Θεσ</a:t>
                      </a:r>
                      <a:r>
                        <a:rPr lang="el-GR" b="1" baseline="0" dirty="0" smtClean="0"/>
                        <a:t>/νίκη</a:t>
                      </a:r>
                      <a:r>
                        <a:rPr lang="el-GR" baseline="0" dirty="0" smtClean="0"/>
                        <a:t>)</a:t>
                      </a:r>
                      <a:endParaRPr lang="el-G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31.</a:t>
                      </a:r>
                      <a:r>
                        <a:rPr lang="el-GR" baseline="0" dirty="0" smtClean="0"/>
                        <a:t> </a:t>
                      </a:r>
                      <a:r>
                        <a:rPr lang="el-GR" baseline="0" dirty="0" err="1" smtClean="0"/>
                        <a:t>Κ.Η.Φ.Α</a:t>
                      </a:r>
                      <a:r>
                        <a:rPr lang="el-GR" baseline="0" dirty="0" smtClean="0"/>
                        <a:t>. </a:t>
                      </a:r>
                      <a:r>
                        <a:rPr lang="el-GR" baseline="0" dirty="0" err="1" smtClean="0"/>
                        <a:t>ΑΜΕΑ</a:t>
                      </a:r>
                      <a:r>
                        <a:rPr lang="el-GR" baseline="0" dirty="0" smtClean="0"/>
                        <a:t> (</a:t>
                      </a:r>
                      <a:r>
                        <a:rPr lang="el-GR" b="1" baseline="0" dirty="0" smtClean="0"/>
                        <a:t>Χανιά</a:t>
                      </a:r>
                      <a:r>
                        <a:rPr lang="el-GR" baseline="0" dirty="0" smtClean="0"/>
                        <a:t>)</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smtClean="0"/>
                        <a:t>32.  Σωματείο «Άσπρες Πεταλούδες» (</a:t>
                      </a:r>
                      <a:r>
                        <a:rPr lang="el-GR" b="1" baseline="0" dirty="0" smtClean="0"/>
                        <a:t>Βόλος</a:t>
                      </a:r>
                      <a:r>
                        <a:rPr lang="el-GR" baseline="0" dirty="0" smtClean="0"/>
                        <a:t>)</a:t>
                      </a: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827584" y="1556792"/>
            <a:ext cx="7643192" cy="3675864"/>
          </a:xfrm>
          <a:solidFill>
            <a:srgbClr val="E8F0F4"/>
          </a:solidFill>
        </p:spPr>
        <p:txBody>
          <a:bodyPr/>
          <a:lstStyle/>
          <a:p>
            <a:pPr algn="ctr">
              <a:buNone/>
            </a:pPr>
            <a:endParaRPr lang="en-US" dirty="0" smtClean="0"/>
          </a:p>
          <a:p>
            <a:pPr algn="ctr">
              <a:buNone/>
            </a:pPr>
            <a:r>
              <a:rPr lang="en-US" dirty="0" smtClean="0"/>
              <a:t>	</a:t>
            </a:r>
            <a:r>
              <a:rPr lang="el-GR" dirty="0" smtClean="0"/>
              <a:t>Εάν οι φορείς οδηγηθούν τελικά σε «λουκέτο», πού θα πάνε αυτά τα παιδιά που μέχρι σήμερα εξυπηρετούνταν από τους φορείς μας</a:t>
            </a:r>
            <a:r>
              <a:rPr lang="en-US" dirty="0" smtClean="0"/>
              <a:t>; </a:t>
            </a:r>
            <a:endParaRPr lang="el-GR" dirty="0"/>
          </a:p>
        </p:txBody>
      </p:sp>
      <p:sp>
        <p:nvSpPr>
          <p:cNvPr id="3" name="2 - Τίτλος"/>
          <p:cNvSpPr>
            <a:spLocks noGrp="1"/>
          </p:cNvSpPr>
          <p:nvPr>
            <p:ph type="title"/>
          </p:nvPr>
        </p:nvSpPr>
        <p:spPr>
          <a:noFill/>
        </p:spPr>
        <p:txBody>
          <a:bodyPr>
            <a:normAutofit/>
          </a:bodyPr>
          <a:lstStyle/>
          <a:p>
            <a:pPr algn="ctr"/>
            <a:r>
              <a:rPr lang="en-US" sz="2400" dirty="0" smtClean="0"/>
              <a:t>          </a:t>
            </a:r>
            <a:r>
              <a:rPr lang="el-GR" sz="2400" dirty="0" smtClean="0"/>
              <a:t>Το μεγάλο ερώτημα</a:t>
            </a:r>
          </a:p>
        </p:txBody>
      </p:sp>
      <p:pic>
        <p:nvPicPr>
          <p:cNvPr id="6" name="5 - Εικόνα" descr="LOGO ΜΑΖΙ ΜΙΚΡΟ ΓΙΑ ΚΕΦΑΛΙΔΑ.JPG"/>
          <p:cNvPicPr>
            <a:picLocks noChangeAspect="1"/>
          </p:cNvPicPr>
          <p:nvPr/>
        </p:nvPicPr>
        <p:blipFill>
          <a:blip r:embed="rId2" cstate="print"/>
          <a:stretch>
            <a:fillRect/>
          </a:stretch>
        </p:blipFill>
        <p:spPr>
          <a:xfrm>
            <a:off x="251520" y="260647"/>
            <a:ext cx="2736304" cy="111630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539552" y="2996952"/>
            <a:ext cx="8136904" cy="2304256"/>
          </a:xfrm>
        </p:spPr>
        <p:txBody>
          <a:bodyPr>
            <a:normAutofit fontScale="90000"/>
          </a:bodyPr>
          <a:lstStyle/>
          <a:p>
            <a:pPr algn="ctr"/>
            <a:r>
              <a:rPr lang="el-GR" dirty="0" smtClean="0"/>
              <a:t>Ανοιχτή Συζήτηση- </a:t>
            </a:r>
            <a:br>
              <a:rPr lang="el-GR" dirty="0" smtClean="0"/>
            </a:br>
            <a:r>
              <a:rPr lang="el-GR" dirty="0" smtClean="0"/>
              <a:t>Συντονίστρια Δημοσιογράφος</a:t>
            </a:r>
            <a:br>
              <a:rPr lang="el-GR" dirty="0" smtClean="0"/>
            </a:br>
            <a:r>
              <a:rPr lang="el-GR" dirty="0" smtClean="0"/>
              <a:t>Σία Κοσιώνη</a:t>
            </a:r>
            <a:br>
              <a:rPr lang="el-GR" dirty="0" smtClean="0"/>
            </a:br>
            <a:endParaRPr lang="el-GR" dirty="0"/>
          </a:p>
        </p:txBody>
      </p:sp>
      <p:pic>
        <p:nvPicPr>
          <p:cNvPr id="4" name="3 - Εικόνα" descr="LOGO MAZI.JPG"/>
          <p:cNvPicPr>
            <a:picLocks noChangeAspect="1"/>
          </p:cNvPicPr>
          <p:nvPr/>
        </p:nvPicPr>
        <p:blipFill>
          <a:blip r:embed="rId2" cstate="print"/>
          <a:stretch>
            <a:fillRect/>
          </a:stretch>
        </p:blipFill>
        <p:spPr>
          <a:xfrm>
            <a:off x="1979712" y="764704"/>
            <a:ext cx="5202936" cy="2124456"/>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79512" y="3501008"/>
            <a:ext cx="8712968" cy="936104"/>
          </a:xfrm>
        </p:spPr>
        <p:txBody>
          <a:bodyPr>
            <a:normAutofit fontScale="70000" lnSpcReduction="20000"/>
          </a:bodyPr>
          <a:lstStyle/>
          <a:p>
            <a:pPr algn="ctr"/>
            <a:r>
              <a:rPr lang="el-GR" sz="4300" b="1" cap="all" dirty="0" err="1" smtClean="0">
                <a:solidFill>
                  <a:srgbClr val="CC0066"/>
                </a:solidFill>
                <a:effectLst>
                  <a:reflection blurRad="12700" stA="34000" endA="740" endPos="53000" dir="5400000" sy="-100000" algn="bl" rotWithShape="0"/>
                </a:effectLst>
              </a:rPr>
              <a:t>Απειλειται</a:t>
            </a:r>
            <a:r>
              <a:rPr lang="el-GR" sz="4300" b="1" cap="all" dirty="0" smtClean="0">
                <a:solidFill>
                  <a:srgbClr val="CC0066"/>
                </a:solidFill>
                <a:effectLst>
                  <a:reflection blurRad="12700" stA="34000" endA="740" endPos="53000" dir="5400000" sy="-100000" algn="bl" rotWithShape="0"/>
                </a:effectLst>
              </a:rPr>
              <a:t> η </a:t>
            </a:r>
            <a:r>
              <a:rPr lang="el-GR" sz="4300" b="1" cap="all" dirty="0" err="1" smtClean="0">
                <a:solidFill>
                  <a:srgbClr val="CC0066"/>
                </a:solidFill>
                <a:effectLst>
                  <a:reflection blurRad="12700" stA="34000" endA="740" endPos="53000" dir="5400000" sy="-100000" algn="bl" rotWithShape="0"/>
                </a:effectLst>
              </a:rPr>
              <a:t>επιβιωση</a:t>
            </a:r>
            <a:r>
              <a:rPr lang="el-GR" sz="4300" b="1" cap="all" dirty="0" smtClean="0">
                <a:solidFill>
                  <a:srgbClr val="CC0066"/>
                </a:solidFill>
                <a:effectLst>
                  <a:reflection blurRad="12700" stA="34000" endA="740" endPos="53000" dir="5400000" sy="-100000" algn="bl" rotWithShape="0"/>
                </a:effectLst>
              </a:rPr>
              <a:t> 30 και </a:t>
            </a:r>
            <a:r>
              <a:rPr lang="el-GR" sz="4300" b="1" cap="all" dirty="0" err="1" smtClean="0">
                <a:solidFill>
                  <a:srgbClr val="CC0066"/>
                </a:solidFill>
                <a:effectLst>
                  <a:reflection blurRad="12700" stA="34000" endA="740" endPos="53000" dir="5400000" sy="-100000" algn="bl" rotWithShape="0"/>
                </a:effectLst>
              </a:rPr>
              <a:t>πλεον</a:t>
            </a:r>
            <a:r>
              <a:rPr lang="el-GR" sz="4300" b="1" cap="all" dirty="0" smtClean="0">
                <a:solidFill>
                  <a:srgbClr val="CC0066"/>
                </a:solidFill>
                <a:effectLst>
                  <a:reflection blurRad="12700" stA="34000" endA="740" endPos="53000" dir="5400000" sy="-100000" algn="bl" rotWithShape="0"/>
                </a:effectLst>
              </a:rPr>
              <a:t> </a:t>
            </a:r>
          </a:p>
          <a:p>
            <a:pPr algn="ctr"/>
            <a:r>
              <a:rPr lang="el-GR" sz="4300" b="1" cap="all" dirty="0" err="1" smtClean="0">
                <a:solidFill>
                  <a:srgbClr val="CC0066"/>
                </a:solidFill>
                <a:effectLst>
                  <a:reflection blurRad="12700" stA="34000" endA="740" endPos="53000" dir="5400000" sy="-100000" algn="bl" rotWithShape="0"/>
                </a:effectLst>
              </a:rPr>
              <a:t>Φορεων</a:t>
            </a:r>
            <a:r>
              <a:rPr lang="el-GR" sz="4300" b="1" cap="all" dirty="0" smtClean="0">
                <a:solidFill>
                  <a:srgbClr val="CC0066"/>
                </a:solidFill>
                <a:effectLst>
                  <a:reflection blurRad="12700" stA="34000" endA="740" endPos="53000" dir="5400000" sy="-100000" algn="bl" rotWithShape="0"/>
                </a:effectLst>
              </a:rPr>
              <a:t> </a:t>
            </a:r>
            <a:r>
              <a:rPr lang="el-GR" sz="4400" b="1" cap="all" dirty="0" err="1" smtClean="0">
                <a:solidFill>
                  <a:srgbClr val="CC0066"/>
                </a:solidFill>
                <a:effectLst>
                  <a:reflection blurRad="12700" stA="34000" endA="740" endPos="53000" dir="5400000" sy="-100000" algn="bl" rotWithShape="0"/>
                </a:effectLst>
              </a:rPr>
              <a:t>Παιδικης</a:t>
            </a:r>
            <a:r>
              <a:rPr lang="el-GR" sz="4300" b="1" cap="all" dirty="0" smtClean="0">
                <a:solidFill>
                  <a:srgbClr val="CC0066"/>
                </a:solidFill>
                <a:effectLst>
                  <a:reflection blurRad="12700" stA="34000" endA="740" endPos="53000" dir="5400000" sy="-100000" algn="bl" rotWithShape="0"/>
                </a:effectLst>
              </a:rPr>
              <a:t> </a:t>
            </a:r>
            <a:r>
              <a:rPr lang="el-GR" sz="4300" b="1" cap="all" dirty="0" err="1" smtClean="0">
                <a:solidFill>
                  <a:srgbClr val="CC0066"/>
                </a:solidFill>
                <a:effectLst>
                  <a:reflection blurRad="12700" stA="34000" endA="740" endPos="53000" dir="5400000" sy="-100000" algn="bl" rotWithShape="0"/>
                </a:effectLst>
              </a:rPr>
              <a:t>Προστασιας</a:t>
            </a:r>
            <a:r>
              <a:rPr lang="el-GR" sz="4300" b="1" cap="all" dirty="0" smtClean="0">
                <a:solidFill>
                  <a:srgbClr val="CC0066"/>
                </a:solidFill>
                <a:effectLst>
                  <a:reflection blurRad="12700" stA="34000" endA="740" endPos="53000" dir="5400000" sy="-100000" algn="bl" rotWithShape="0"/>
                </a:effectLst>
              </a:rPr>
              <a:t> </a:t>
            </a:r>
          </a:p>
          <a:p>
            <a:pPr algn="ctr"/>
            <a:endParaRPr lang="el-GR" sz="4300" b="1" cap="all" dirty="0" smtClean="0">
              <a:solidFill>
                <a:schemeClr val="accent2"/>
              </a:solidFill>
              <a:effectLst>
                <a:reflection blurRad="12700" stA="34000" endA="740" endPos="53000" dir="5400000" sy="-100000" algn="bl" rotWithShape="0"/>
              </a:effectLst>
              <a:latin typeface="+mj-lt"/>
              <a:ea typeface="+mj-ea"/>
              <a:cs typeface="+mj-cs"/>
            </a:endParaRPr>
          </a:p>
          <a:p>
            <a:pPr algn="ctr"/>
            <a:endParaRPr lang="el-GR" dirty="0" smtClean="0">
              <a:solidFill>
                <a:schemeClr val="accent2"/>
              </a:solidFill>
            </a:endParaRPr>
          </a:p>
          <a:p>
            <a:pPr algn="ctr"/>
            <a:endParaRPr lang="el-GR" dirty="0">
              <a:solidFill>
                <a:schemeClr val="accent2"/>
              </a:solidFill>
            </a:endParaRPr>
          </a:p>
        </p:txBody>
      </p:sp>
      <p:pic>
        <p:nvPicPr>
          <p:cNvPr id="5" name="4 - Εικόνα" descr="LOGO MAZI.JPG"/>
          <p:cNvPicPr>
            <a:picLocks noChangeAspect="1"/>
          </p:cNvPicPr>
          <p:nvPr/>
        </p:nvPicPr>
        <p:blipFill>
          <a:blip r:embed="rId3" cstate="print"/>
          <a:stretch>
            <a:fillRect/>
          </a:stretch>
        </p:blipFill>
        <p:spPr>
          <a:xfrm>
            <a:off x="2123728" y="404664"/>
            <a:ext cx="5202936" cy="212445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395536" y="1628800"/>
          <a:ext cx="8229600" cy="3558516"/>
        </p:xfrm>
        <a:graphic>
          <a:graphicData uri="http://schemas.openxmlformats.org/drawingml/2006/table">
            <a:tbl>
              <a:tblPr firstRow="1" bandRow="1">
                <a:tableStyleId>{5C22544A-7EE6-4342-B048-85BDC9FD1C3A}</a:tableStyleId>
              </a:tblPr>
              <a:tblGrid>
                <a:gridCol w="8229600"/>
              </a:tblGrid>
              <a:tr h="462909">
                <a:tc>
                  <a:txBody>
                    <a:bodyPr/>
                    <a:lstStyle/>
                    <a:p>
                      <a:r>
                        <a:rPr lang="el-GR" b="0" dirty="0" smtClean="0">
                          <a:solidFill>
                            <a:schemeClr val="tx1"/>
                          </a:solidFill>
                        </a:rPr>
                        <a:t>Σύνολο</a:t>
                      </a:r>
                      <a:r>
                        <a:rPr lang="el-GR" b="0" baseline="0" dirty="0" smtClean="0">
                          <a:solidFill>
                            <a:schemeClr val="tx1"/>
                          </a:solidFill>
                        </a:rPr>
                        <a:t> Φορέων  Παιδικής Προστασίας : </a:t>
                      </a:r>
                      <a:r>
                        <a:rPr lang="el-GR" b="1" baseline="0" dirty="0" smtClean="0">
                          <a:solidFill>
                            <a:schemeClr val="tx1"/>
                          </a:solidFill>
                        </a:rPr>
                        <a:t>32</a:t>
                      </a:r>
                      <a:endParaRPr lang="el-GR" b="1" dirty="0">
                        <a:solidFill>
                          <a:schemeClr val="tx1"/>
                        </a:solidFill>
                      </a:endParaRPr>
                    </a:p>
                  </a:txBody>
                  <a:tcPr>
                    <a:solidFill>
                      <a:srgbClr val="E8F0F4"/>
                    </a:solidFill>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800" b="1" dirty="0" smtClean="0"/>
                    </a:p>
                  </a:txBody>
                  <a:tcPr/>
                </a:tc>
              </a:tr>
              <a:tr h="4629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b="0" dirty="0" smtClean="0"/>
                        <a:t>Παθήσεις</a:t>
                      </a:r>
                      <a:r>
                        <a:rPr lang="el-GR" baseline="0" dirty="0" smtClean="0"/>
                        <a:t>: </a:t>
                      </a:r>
                      <a:r>
                        <a:rPr lang="el-GR" b="1" baseline="0" dirty="0" smtClean="0"/>
                        <a:t>Νοητική Υστέρηση, Αυτισμός, Πολλαπλές Αναπηρίες, Κοινωνικά, Ψυχολογικά Προβλήματα, Βαριές Αρρώστιες</a:t>
                      </a:r>
                      <a:endParaRPr lang="el-GR" b="1" dirty="0" smtClean="0"/>
                    </a:p>
                  </a:txBody>
                  <a:tcPr/>
                </a:tc>
              </a:tr>
              <a:tr h="123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800" b="1" dirty="0" smtClean="0"/>
                    </a:p>
                  </a:txBody>
                  <a:tcPr/>
                </a:tc>
              </a:tr>
              <a:tr h="4629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Σύνολο</a:t>
                      </a:r>
                      <a:r>
                        <a:rPr lang="el-GR" baseline="0" dirty="0" smtClean="0"/>
                        <a:t> Παιδιών που Εξυπηρετούν </a:t>
                      </a:r>
                      <a:r>
                        <a:rPr lang="el-GR" dirty="0" smtClean="0"/>
                        <a:t>: </a:t>
                      </a:r>
                      <a:r>
                        <a:rPr lang="el-GR" b="1" dirty="0" smtClean="0"/>
                        <a:t>15.051</a:t>
                      </a:r>
                    </a:p>
                  </a:txBody>
                  <a:tcPr/>
                </a:tc>
              </a:tr>
              <a:tr h="1508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800" b="1" dirty="0" smtClean="0"/>
                    </a:p>
                  </a:txBody>
                  <a:tcPr/>
                </a:tc>
              </a:tr>
              <a:tr h="4629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Αριθμός Εργαζομένων:</a:t>
                      </a:r>
                      <a:r>
                        <a:rPr lang="el-GR" baseline="0" dirty="0" smtClean="0"/>
                        <a:t> </a:t>
                      </a:r>
                      <a:r>
                        <a:rPr lang="el-GR" b="1" baseline="0" dirty="0" smtClean="0"/>
                        <a:t>1.306</a:t>
                      </a:r>
                      <a:endParaRPr kumimoji="0" lang="el-GR" b="1" kern="1200" dirty="0" smtClean="0">
                        <a:solidFill>
                          <a:schemeClr val="dk1"/>
                        </a:solidFill>
                        <a:latin typeface="+mn-lt"/>
                        <a:ea typeface="+mn-ea"/>
                        <a:cs typeface="+mn-cs"/>
                      </a:endParaRPr>
                    </a:p>
                  </a:txBody>
                  <a:tcPr/>
                </a:tc>
              </a:tr>
              <a:tr h="0">
                <a:tc>
                  <a:txBody>
                    <a:bodyPr/>
                    <a:lstStyle/>
                    <a:p>
                      <a:endParaRPr lang="el-GR" sz="800" b="1" dirty="0"/>
                    </a:p>
                  </a:txBody>
                  <a:tcPr/>
                </a:tc>
              </a:tr>
              <a:tr h="4629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b="1" dirty="0" smtClean="0"/>
                        <a:t>14</a:t>
                      </a:r>
                      <a:r>
                        <a:rPr lang="el-GR" b="0" dirty="0" smtClean="0"/>
                        <a:t> εκ των 3</a:t>
                      </a:r>
                      <a:r>
                        <a:rPr lang="el-GR" b="1" dirty="0" smtClean="0"/>
                        <a:t>2</a:t>
                      </a:r>
                      <a:r>
                        <a:rPr lang="el-GR" b="0" dirty="0" smtClean="0"/>
                        <a:t> φορέων έχουν απλήρωτο προσωπικό από 2</a:t>
                      </a:r>
                      <a:r>
                        <a:rPr lang="el-GR" b="1" dirty="0" smtClean="0"/>
                        <a:t>-8</a:t>
                      </a:r>
                      <a:r>
                        <a:rPr lang="el-GR" b="1" baseline="0" dirty="0" smtClean="0"/>
                        <a:t> μήνες </a:t>
                      </a:r>
                      <a:endParaRPr lang="el-GR" b="1" dirty="0"/>
                    </a:p>
                  </a:txBody>
                  <a:tcPr/>
                </a:tc>
              </a:tr>
              <a:tr h="0">
                <a:tc>
                  <a:txBody>
                    <a:bodyPr/>
                    <a:lstStyle/>
                    <a:p>
                      <a:endParaRPr lang="el-GR" sz="800" b="1" dirty="0"/>
                    </a:p>
                  </a:txBody>
                  <a:tcPr/>
                </a:tc>
              </a:tr>
            </a:tbl>
          </a:graphicData>
        </a:graphic>
      </p:graphicFrame>
      <p:sp>
        <p:nvSpPr>
          <p:cNvPr id="3" name="2 - Τίτλος"/>
          <p:cNvSpPr>
            <a:spLocks noGrp="1"/>
          </p:cNvSpPr>
          <p:nvPr>
            <p:ph type="title"/>
          </p:nvPr>
        </p:nvSpPr>
        <p:spPr/>
        <p:txBody>
          <a:bodyPr>
            <a:normAutofit/>
          </a:bodyPr>
          <a:lstStyle/>
          <a:p>
            <a:r>
              <a:rPr lang="el-GR" sz="4000" dirty="0" smtClean="0"/>
              <a:t>Χρήσιμα Στοιχεία Ι</a:t>
            </a:r>
            <a:endParaRPr lang="el-GR"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467544" y="2060848"/>
          <a:ext cx="8229600" cy="3662680"/>
        </p:xfrm>
        <a:graphic>
          <a:graphicData uri="http://schemas.openxmlformats.org/drawingml/2006/table">
            <a:tbl>
              <a:tblPr firstRow="1" bandRow="1">
                <a:tableStyleId>{5C22544A-7EE6-4342-B048-85BDC9FD1C3A}</a:tableStyleId>
              </a:tblPr>
              <a:tblGrid>
                <a:gridCol w="8229600"/>
              </a:tblGrid>
              <a:tr h="370840">
                <a:tc>
                  <a:txBody>
                    <a:bodyPr/>
                    <a:lstStyle/>
                    <a:p>
                      <a:pPr>
                        <a:buFont typeface="Arial" pitchFamily="34" charset="0"/>
                        <a:buChar char="•"/>
                      </a:pPr>
                      <a:r>
                        <a:rPr lang="el-GR" b="1" dirty="0" smtClean="0">
                          <a:solidFill>
                            <a:schemeClr val="tx1"/>
                          </a:solidFill>
                        </a:rPr>
                        <a:t> Κρατική Επιχορήγηση</a:t>
                      </a:r>
                      <a:r>
                        <a:rPr lang="el-GR" dirty="0" smtClean="0">
                          <a:solidFill>
                            <a:schemeClr val="tx1"/>
                          </a:solidFill>
                        </a:rPr>
                        <a:t>: </a:t>
                      </a:r>
                      <a:r>
                        <a:rPr lang="el-GR" b="0" dirty="0" smtClean="0">
                          <a:solidFill>
                            <a:schemeClr val="tx1"/>
                          </a:solidFill>
                        </a:rPr>
                        <a:t>Λαμβάνουν οι 21 από τους 32</a:t>
                      </a:r>
                    </a:p>
                    <a:p>
                      <a:pPr marL="0" marR="0" indent="0" algn="l" defTabSz="914400" rtl="0" eaLnBrk="1" fontAlgn="auto" latinLnBrk="0" hangingPunct="1">
                        <a:lnSpc>
                          <a:spcPct val="100000"/>
                        </a:lnSpc>
                        <a:spcBef>
                          <a:spcPts val="0"/>
                        </a:spcBef>
                        <a:spcAft>
                          <a:spcPts val="0"/>
                        </a:spcAft>
                        <a:buClrTx/>
                        <a:buSzTx/>
                        <a:buFontTx/>
                        <a:buNone/>
                        <a:tabLst/>
                        <a:defRPr/>
                      </a:pPr>
                      <a:r>
                        <a:rPr lang="el-GR" b="0" dirty="0" smtClean="0">
                          <a:solidFill>
                            <a:schemeClr val="tx1"/>
                          </a:solidFill>
                        </a:rPr>
                        <a:t>Κάθε Φεβρουάριο ανακοινώνεται επίσημα το ύψος</a:t>
                      </a:r>
                      <a:r>
                        <a:rPr lang="el-GR" b="0" baseline="0" dirty="0" smtClean="0">
                          <a:solidFill>
                            <a:schemeClr val="tx1"/>
                          </a:solidFill>
                        </a:rPr>
                        <a:t> της κρατικής επιχορήγησης που δικαιούται ο κάθε φορέας και το εισπράττει σε 4 δόσεις</a:t>
                      </a:r>
                      <a:endParaRPr lang="el-GR" b="0" dirty="0" smtClean="0">
                        <a:solidFill>
                          <a:schemeClr val="tx1"/>
                        </a:solidFill>
                      </a:endParaRPr>
                    </a:p>
                  </a:txBody>
                  <a:tcPr>
                    <a:solidFill>
                      <a:srgbClr val="E8F0F4"/>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l-GR" b="1" dirty="0" smtClean="0"/>
                        <a:t> Νοσήλια – Τροφεία από τα ταμεία- </a:t>
                      </a:r>
                      <a:r>
                        <a:rPr lang="el-GR" b="1" dirty="0" err="1" smtClean="0"/>
                        <a:t>Ε.Ο.Π.Υ.Υ</a:t>
                      </a:r>
                      <a:r>
                        <a:rPr lang="el-GR" b="1" dirty="0" smtClean="0"/>
                        <a:t>.:  </a:t>
                      </a:r>
                      <a:r>
                        <a:rPr lang="el-GR" dirty="0" smtClean="0"/>
                        <a:t>Λαμβάνουν οι 22 από τους 32</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l-GR" dirty="0" smtClean="0"/>
                        <a:t>Τα πληρώνουν τα ταμεία είτε απευθείας στους φορείς είτε στους γονείς των παιδιών</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l-GR" dirty="0" smtClean="0"/>
                        <a:t> </a:t>
                      </a:r>
                      <a:r>
                        <a:rPr lang="el-GR" b="1" dirty="0" smtClean="0"/>
                        <a:t> Ιδιωτικές Δωρεές- Χορηγίες: </a:t>
                      </a:r>
                      <a:r>
                        <a:rPr lang="el-GR" dirty="0" smtClean="0"/>
                        <a:t>Λαμβάνουν και οι 32</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l-GR" dirty="0" smtClean="0"/>
                        <a:t>8</a:t>
                      </a:r>
                      <a:r>
                        <a:rPr lang="el-GR" baseline="0" dirty="0" smtClean="0"/>
                        <a:t> από τους 32 φορείς στηρίζονται αποκλειστικά στις ιδιωτικές δωρεές- χορηγίες</a:t>
                      </a:r>
                      <a:endParaRPr lang="el-GR"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l-GR" b="1" dirty="0" smtClean="0"/>
                        <a:t>Συνεισφορά γονέων &amp; εθελοντών</a:t>
                      </a:r>
                    </a:p>
                  </a:txBody>
                  <a:tcPr/>
                </a:tc>
              </a:tr>
            </a:tbl>
          </a:graphicData>
        </a:graphic>
      </p:graphicFrame>
      <p:sp>
        <p:nvSpPr>
          <p:cNvPr id="3" name="2 - Τίτλος"/>
          <p:cNvSpPr>
            <a:spLocks noGrp="1"/>
          </p:cNvSpPr>
          <p:nvPr>
            <p:ph type="title"/>
          </p:nvPr>
        </p:nvSpPr>
        <p:spPr>
          <a:xfrm>
            <a:off x="467544" y="1052736"/>
            <a:ext cx="8229600" cy="652934"/>
          </a:xfrm>
        </p:spPr>
        <p:txBody>
          <a:bodyPr>
            <a:normAutofit fontScale="90000"/>
          </a:bodyPr>
          <a:lstStyle/>
          <a:p>
            <a:r>
              <a:rPr lang="el-GR" sz="3200" dirty="0" smtClean="0"/>
              <a:t/>
            </a:r>
            <a:br>
              <a:rPr lang="el-GR" sz="3200" dirty="0" smtClean="0"/>
            </a:br>
            <a:r>
              <a:rPr lang="el-GR" sz="3200" dirty="0" smtClean="0">
                <a:solidFill>
                  <a:schemeClr val="accent1"/>
                </a:solidFill>
              </a:rPr>
              <a:t>Πόροι Φορέων Παιδικής Προστασίας</a:t>
            </a:r>
            <a:endParaRPr lang="el-GR" sz="3200" dirty="0">
              <a:solidFill>
                <a:schemeClr val="accent1"/>
              </a:solidFill>
            </a:endParaRPr>
          </a:p>
        </p:txBody>
      </p:sp>
      <p:sp>
        <p:nvSpPr>
          <p:cNvPr id="6" name="2 - Τίτλος"/>
          <p:cNvSpPr txBox="1">
            <a:spLocks/>
          </p:cNvSpPr>
          <p:nvPr/>
        </p:nvSpPr>
        <p:spPr>
          <a:xfrm>
            <a:off x="457200" y="274638"/>
            <a:ext cx="8229600" cy="994122"/>
          </a:xfrm>
          <a:prstGeom prst="rect">
            <a:avLst/>
          </a:prstGeom>
        </p:spPr>
        <p:txBody>
          <a:bodyPr vert="horz" rtlCol="0" anchor="ctr">
            <a:normAutofit/>
            <a:scene3d>
              <a:camera prst="orthographicFront"/>
              <a:lightRig rig="soft" dir="t"/>
            </a:scene3d>
            <a:sp3d prstMaterial="softEdge">
              <a:bevelT w="25400" h="25400"/>
            </a:sp3d>
          </a:bodyPr>
          <a:lstStyle/>
          <a:p>
            <a:pPr lvl="0">
              <a:spcBef>
                <a:spcPct val="0"/>
              </a:spcBef>
              <a:defRPr/>
            </a:pPr>
            <a:r>
              <a:rPr lang="el-GR" sz="4000" b="1" dirty="0" smtClean="0">
                <a:solidFill>
                  <a:schemeClr val="tx2"/>
                </a:solidFill>
                <a:effectLst>
                  <a:outerShdw blurRad="31750" dist="25400" dir="5400000" algn="tl" rotWithShape="0">
                    <a:srgbClr val="000000">
                      <a:alpha val="25000"/>
                    </a:srgbClr>
                  </a:outerShdw>
                </a:effectLst>
                <a:latin typeface="+mj-lt"/>
                <a:ea typeface="+mj-ea"/>
                <a:cs typeface="+mj-cs"/>
              </a:rPr>
              <a:t>Χρήσιμα Στοιχεία </a:t>
            </a:r>
            <a:r>
              <a:rPr kumimoji="0" lang="el-GR" sz="40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ΙΙ</a:t>
            </a:r>
            <a:endParaRPr kumimoji="0" lang="el-GR" sz="40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395536" y="1700808"/>
          <a:ext cx="8229600" cy="3108960"/>
        </p:xfrm>
        <a:graphic>
          <a:graphicData uri="http://schemas.openxmlformats.org/drawingml/2006/table">
            <a:tbl>
              <a:tblPr firstRow="1" bandRow="1">
                <a:tableStyleId>{5C22544A-7EE6-4342-B048-85BDC9FD1C3A}</a:tableStyleId>
              </a:tblPr>
              <a:tblGrid>
                <a:gridCol w="8229600"/>
              </a:tblGrid>
              <a:tr h="576064">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l-GR" b="0" dirty="0" smtClean="0">
                          <a:solidFill>
                            <a:schemeClr val="tx1"/>
                          </a:solidFill>
                        </a:rPr>
                        <a:t> Οι 21 επιχορηγούμενοι φορείς </a:t>
                      </a:r>
                      <a:r>
                        <a:rPr lang="el-GR" b="0" baseline="0" dirty="0" smtClean="0">
                          <a:solidFill>
                            <a:schemeClr val="tx1"/>
                          </a:solidFill>
                        </a:rPr>
                        <a:t>έχουν λάβει μόνο την 1</a:t>
                      </a:r>
                      <a:r>
                        <a:rPr lang="el-GR" b="0" baseline="30000" dirty="0" smtClean="0">
                          <a:solidFill>
                            <a:schemeClr val="tx1"/>
                          </a:solidFill>
                        </a:rPr>
                        <a:t>η</a:t>
                      </a:r>
                      <a:r>
                        <a:rPr lang="el-GR" b="0" baseline="0" dirty="0" smtClean="0">
                          <a:solidFill>
                            <a:schemeClr val="tx1"/>
                          </a:solidFill>
                        </a:rPr>
                        <a:t> δόση της κρατικής επιχορήγησης για το 2012 και εντός των ημερών αναμένεται η 2</a:t>
                      </a:r>
                      <a:r>
                        <a:rPr lang="el-GR" b="0" baseline="30000" dirty="0" smtClean="0">
                          <a:solidFill>
                            <a:schemeClr val="tx1"/>
                          </a:solidFill>
                        </a:rPr>
                        <a:t>η</a:t>
                      </a:r>
                      <a:r>
                        <a:rPr lang="el-GR" b="0" baseline="0" dirty="0" smtClean="0">
                          <a:solidFill>
                            <a:schemeClr val="tx1"/>
                          </a:solidFill>
                        </a:rPr>
                        <a:t> δόση με μεγάλη καθυστέρηση</a:t>
                      </a:r>
                      <a:endParaRPr lang="el-GR" sz="1800" b="1" dirty="0" smtClean="0"/>
                    </a:p>
                  </a:txBody>
                  <a:tcPr>
                    <a:solidFill>
                      <a:srgbClr val="E8F0F4"/>
                    </a:solidFill>
                  </a:tcPr>
                </a:tc>
              </a:tr>
              <a:tr h="61148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l-GR" sz="1800" b="1" dirty="0" smtClean="0">
                          <a:solidFill>
                            <a:schemeClr val="tx1"/>
                          </a:solidFill>
                        </a:rPr>
                        <a:t> Οι επιχορηγήσεις </a:t>
                      </a:r>
                      <a:r>
                        <a:rPr lang="el-GR" sz="1800" b="0" dirty="0" smtClean="0">
                          <a:solidFill>
                            <a:schemeClr val="tx1"/>
                          </a:solidFill>
                        </a:rPr>
                        <a:t>των φορέων </a:t>
                      </a:r>
                      <a:r>
                        <a:rPr lang="el-GR" sz="1800" b="1" dirty="0" smtClean="0">
                          <a:solidFill>
                            <a:schemeClr val="tx1"/>
                          </a:solidFill>
                        </a:rPr>
                        <a:t>έχουν</a:t>
                      </a:r>
                      <a:r>
                        <a:rPr lang="el-GR" sz="1800" b="1" baseline="0" dirty="0" smtClean="0">
                          <a:solidFill>
                            <a:schemeClr val="tx1"/>
                          </a:solidFill>
                        </a:rPr>
                        <a:t> μειωθεί </a:t>
                      </a:r>
                      <a:r>
                        <a:rPr lang="el-GR" sz="1800" b="0" baseline="0" dirty="0" smtClean="0">
                          <a:solidFill>
                            <a:schemeClr val="tx1"/>
                          </a:solidFill>
                        </a:rPr>
                        <a:t>σε ποσοστό </a:t>
                      </a:r>
                      <a:r>
                        <a:rPr lang="el-GR" sz="1800" b="1" baseline="0" dirty="0" smtClean="0">
                          <a:solidFill>
                            <a:schemeClr val="tx1"/>
                          </a:solidFill>
                        </a:rPr>
                        <a:t>50% </a:t>
                      </a:r>
                      <a:r>
                        <a:rPr lang="el-GR" sz="1800" b="0" baseline="0" dirty="0" smtClean="0">
                          <a:solidFill>
                            <a:schemeClr val="tx1"/>
                          </a:solidFill>
                        </a:rPr>
                        <a:t>σε σχέση με το 2010</a:t>
                      </a:r>
                      <a:endParaRPr lang="el-GR" sz="1800" b="0" dirty="0" smtClean="0"/>
                    </a:p>
                  </a:txBody>
                  <a:tcPr/>
                </a:tc>
              </a:tr>
              <a:tr h="893792">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l-GR" sz="1800" dirty="0" smtClean="0"/>
                        <a:t> Οι 22 </a:t>
                      </a:r>
                      <a:r>
                        <a:rPr lang="el-GR" sz="1800" baseline="0" dirty="0" smtClean="0"/>
                        <a:t>από τους 32 </a:t>
                      </a:r>
                      <a:r>
                        <a:rPr lang="el-GR" sz="1800" dirty="0" smtClean="0"/>
                        <a:t>φορείς που δικαιούνται τροφεία και νοσήλια από τον </a:t>
                      </a:r>
                      <a:r>
                        <a:rPr lang="el-GR" sz="1800" dirty="0" err="1" smtClean="0"/>
                        <a:t>Ε.Ο.Π.Υ.Υ</a:t>
                      </a:r>
                      <a:r>
                        <a:rPr lang="el-GR" sz="1800" dirty="0" smtClean="0"/>
                        <a:t>. </a:t>
                      </a:r>
                      <a:r>
                        <a:rPr lang="el-GR" sz="1800" b="1" dirty="0" smtClean="0"/>
                        <a:t>δεν έχουν λάβει καθόλου χρήματα από 1/1/2012 ενώ εκκρεμούν και εισφορές από το 2011 !!!</a:t>
                      </a:r>
                      <a:endParaRPr lang="el-GR" b="1" dirty="0"/>
                    </a:p>
                  </a:txBody>
                  <a:tcPr/>
                </a:tc>
              </a:tr>
              <a:tr h="18812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l-GR" sz="1800" dirty="0" smtClean="0"/>
                        <a:t> Για το 2012 έχει διαπιστωθεί</a:t>
                      </a:r>
                      <a:r>
                        <a:rPr lang="el-GR" sz="1800" baseline="0" dirty="0" smtClean="0"/>
                        <a:t> </a:t>
                      </a:r>
                      <a:r>
                        <a:rPr lang="el-GR" sz="1800" b="1" dirty="0" smtClean="0">
                          <a:solidFill>
                            <a:schemeClr val="tx1"/>
                          </a:solidFill>
                        </a:rPr>
                        <a:t>60% μείωση </a:t>
                      </a:r>
                      <a:r>
                        <a:rPr lang="el-GR" sz="1800" b="1" dirty="0" smtClean="0"/>
                        <a:t>εσόδων </a:t>
                      </a:r>
                      <a:r>
                        <a:rPr lang="el-GR" sz="1800" dirty="0" smtClean="0"/>
                        <a:t>από ιδιωτικές δωρεές – χορηγίες σε σύγκριση με το 1</a:t>
                      </a:r>
                      <a:r>
                        <a:rPr lang="el-GR" sz="1800" baseline="30000" dirty="0" smtClean="0"/>
                        <a:t>ο</a:t>
                      </a:r>
                      <a:r>
                        <a:rPr lang="el-GR" sz="1800" dirty="0" smtClean="0"/>
                        <a:t> τρίμηνο του 2010.</a:t>
                      </a:r>
                      <a:endParaRPr lang="el-GR" sz="1800" dirty="0"/>
                    </a:p>
                  </a:txBody>
                  <a:tcPr/>
                </a:tc>
              </a:tr>
            </a:tbl>
          </a:graphicData>
        </a:graphic>
      </p:graphicFrame>
      <p:sp>
        <p:nvSpPr>
          <p:cNvPr id="3" name="2 - Τίτλος"/>
          <p:cNvSpPr>
            <a:spLocks noGrp="1"/>
          </p:cNvSpPr>
          <p:nvPr>
            <p:ph type="title"/>
          </p:nvPr>
        </p:nvSpPr>
        <p:spPr>
          <a:xfrm>
            <a:off x="457200" y="274638"/>
            <a:ext cx="8229600" cy="778098"/>
          </a:xfrm>
        </p:spPr>
        <p:txBody>
          <a:bodyPr>
            <a:normAutofit/>
          </a:bodyPr>
          <a:lstStyle/>
          <a:p>
            <a:r>
              <a:rPr lang="el-GR" sz="4000" dirty="0" smtClean="0"/>
              <a:t>Η σημερινή πραγματικότητα</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395536" y="1196752"/>
          <a:ext cx="8229600" cy="4004776"/>
        </p:xfrm>
        <a:graphic>
          <a:graphicData uri="http://schemas.openxmlformats.org/drawingml/2006/table">
            <a:tbl>
              <a:tblPr firstRow="1" bandRow="1">
                <a:tableStyleId>{5C22544A-7EE6-4342-B048-85BDC9FD1C3A}</a:tableStyleId>
              </a:tblPr>
              <a:tblGrid>
                <a:gridCol w="8229600"/>
              </a:tblGrid>
              <a:tr h="518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400" b="0" kern="1200" dirty="0" smtClean="0">
                          <a:solidFill>
                            <a:schemeClr val="tx1"/>
                          </a:solidFill>
                          <a:latin typeface="+mn-lt"/>
                          <a:ea typeface="+mn-ea"/>
                          <a:cs typeface="+mn-cs"/>
                        </a:rPr>
                        <a:t>1. Στην </a:t>
                      </a:r>
                      <a:r>
                        <a:rPr kumimoji="0" lang="el-GR" sz="1400" b="0" kern="1200" dirty="0" err="1" smtClean="0">
                          <a:solidFill>
                            <a:schemeClr val="tx1"/>
                          </a:solidFill>
                          <a:latin typeface="+mn-lt"/>
                          <a:ea typeface="+mn-ea"/>
                          <a:cs typeface="+mn-cs"/>
                        </a:rPr>
                        <a:t>υπο</a:t>
                      </a:r>
                      <a:r>
                        <a:rPr kumimoji="0" lang="el-GR" sz="1400" b="0" kern="1200" dirty="0" smtClean="0">
                          <a:solidFill>
                            <a:schemeClr val="tx1"/>
                          </a:solidFill>
                          <a:latin typeface="+mn-lt"/>
                          <a:ea typeface="+mn-ea"/>
                          <a:cs typeface="+mn-cs"/>
                        </a:rPr>
                        <a:t>-χρηματοδότηση των Φορέων από το κράτος, χωρίς να υφίσταται μέχρι σήμερα ένα αντικειμενικό σύστημα κατανομής πόρων.</a:t>
                      </a:r>
                    </a:p>
                  </a:txBody>
                  <a:tcPr>
                    <a:solidFill>
                      <a:srgbClr val="E8F0F4"/>
                    </a:solidFill>
                  </a:tcPr>
                </a:tc>
              </a:tr>
              <a:tr h="204584">
                <a:tc>
                  <a:txBody>
                    <a:bodyPr/>
                    <a:lstStyle/>
                    <a:p>
                      <a:endParaRPr lang="el-GR" sz="8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400" kern="1200" dirty="0" smtClean="0">
                          <a:solidFill>
                            <a:schemeClr val="dk1"/>
                          </a:solidFill>
                          <a:latin typeface="+mn-lt"/>
                          <a:ea typeface="+mn-ea"/>
                          <a:cs typeface="+mn-cs"/>
                        </a:rPr>
                        <a:t>2. Στην περικοπή και την καθυστέρηση καταβολής των τακτικών επιχορηγήσεων χωρίς να λαμβάνεται υπόψη η αδυναμία υλοποίησης του τακτικού προϋπολογισμού των φορέων. </a:t>
                      </a:r>
                      <a:endParaRPr lang="el-GR" sz="1400" dirty="0"/>
                    </a:p>
                  </a:txBody>
                  <a:tcPr/>
                </a:tc>
              </a:tr>
              <a:tr h="179040">
                <a:tc>
                  <a:txBody>
                    <a:bodyPr/>
                    <a:lstStyle/>
                    <a:p>
                      <a:endParaRPr lang="el-GR" sz="800" dirty="0"/>
                    </a:p>
                  </a:txBody>
                  <a:tcPr/>
                </a:tc>
              </a:tr>
              <a:tr h="370840">
                <a:tc>
                  <a:txBody>
                    <a:bodyPr/>
                    <a:lstStyle/>
                    <a:p>
                      <a:r>
                        <a:rPr kumimoji="0" lang="el-GR" sz="1400" kern="1200" dirty="0" smtClean="0">
                          <a:solidFill>
                            <a:schemeClr val="dk1"/>
                          </a:solidFill>
                          <a:latin typeface="+mn-lt"/>
                          <a:ea typeface="+mn-ea"/>
                          <a:cs typeface="+mn-cs"/>
                        </a:rPr>
                        <a:t>3. Στην μεγάλη καθυστέρηση καταβολής νοσηλίων &amp; τροφείων από τον </a:t>
                      </a:r>
                      <a:r>
                        <a:rPr kumimoji="0" lang="el-GR" sz="1400" kern="1200" dirty="0" err="1" smtClean="0">
                          <a:solidFill>
                            <a:schemeClr val="dk1"/>
                          </a:solidFill>
                          <a:latin typeface="+mn-lt"/>
                          <a:ea typeface="+mn-ea"/>
                          <a:cs typeface="+mn-cs"/>
                        </a:rPr>
                        <a:t>Ε.Ο.Π.Υ.Υ</a:t>
                      </a:r>
                      <a:r>
                        <a:rPr kumimoji="0" lang="el-GR" sz="1400" kern="1200" dirty="0" smtClean="0">
                          <a:solidFill>
                            <a:schemeClr val="dk1"/>
                          </a:solidFill>
                          <a:latin typeface="+mn-lt"/>
                          <a:ea typeface="+mn-ea"/>
                          <a:cs typeface="+mn-cs"/>
                        </a:rPr>
                        <a:t>.</a:t>
                      </a:r>
                      <a:endParaRPr lang="el-GR" sz="1400" dirty="0"/>
                    </a:p>
                  </a:txBody>
                  <a:tcPr/>
                </a:tc>
              </a:tr>
              <a:tr h="220176">
                <a:tc>
                  <a:txBody>
                    <a:bodyPr/>
                    <a:lstStyle/>
                    <a:p>
                      <a:endParaRPr lang="el-GR" sz="8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400" kern="1200" dirty="0" smtClean="0">
                          <a:solidFill>
                            <a:schemeClr val="dk1"/>
                          </a:solidFill>
                          <a:latin typeface="+mn-lt"/>
                          <a:ea typeface="+mn-ea"/>
                          <a:cs typeface="+mn-cs"/>
                        </a:rPr>
                        <a:t>4. Στη φορολόγηση της ακίνητης περιουσίας (</a:t>
                      </a:r>
                      <a:r>
                        <a:rPr kumimoji="0" lang="el-GR" sz="1400" kern="1200" dirty="0" err="1" smtClean="0">
                          <a:solidFill>
                            <a:schemeClr val="dk1"/>
                          </a:solidFill>
                          <a:latin typeface="+mn-lt"/>
                          <a:ea typeface="+mn-ea"/>
                          <a:cs typeface="+mn-cs"/>
                        </a:rPr>
                        <a:t>ΦΜΑΠ</a:t>
                      </a:r>
                      <a:r>
                        <a:rPr kumimoji="0" lang="el-GR" sz="1400" kern="1200" dirty="0" smtClean="0">
                          <a:solidFill>
                            <a:schemeClr val="dk1"/>
                          </a:solidFill>
                          <a:latin typeface="+mn-lt"/>
                          <a:ea typeface="+mn-ea"/>
                          <a:cs typeface="+mn-cs"/>
                        </a:rPr>
                        <a:t>) και στο</a:t>
                      </a:r>
                      <a:r>
                        <a:rPr kumimoji="0" lang="el-GR" sz="1400" kern="1200" baseline="0" dirty="0" smtClean="0">
                          <a:solidFill>
                            <a:schemeClr val="dk1"/>
                          </a:solidFill>
                          <a:latin typeface="+mn-lt"/>
                          <a:ea typeface="+mn-ea"/>
                          <a:cs typeface="+mn-cs"/>
                        </a:rPr>
                        <a:t> φόρο εισοδήματος για τα ακίνητα</a:t>
                      </a:r>
                      <a:r>
                        <a:rPr kumimoji="0" lang="el-GR" sz="1400" kern="1200" dirty="0" smtClean="0">
                          <a:solidFill>
                            <a:schemeClr val="dk1"/>
                          </a:solidFill>
                          <a:latin typeface="+mn-lt"/>
                          <a:ea typeface="+mn-ea"/>
                          <a:cs typeface="+mn-cs"/>
                        </a:rPr>
                        <a:t> που αποφέρουν στα κοινωφελή ιδρύματα συμπληρωματικούς πόρους.</a:t>
                      </a:r>
                      <a:endParaRPr lang="el-GR" sz="1400" dirty="0"/>
                    </a:p>
                  </a:txBody>
                  <a:tcPr/>
                </a:tc>
              </a:tr>
              <a:tr h="0">
                <a:tc>
                  <a:txBody>
                    <a:bodyPr/>
                    <a:lstStyle/>
                    <a:p>
                      <a:endParaRPr lang="el-GR" sz="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400" kern="1200" dirty="0" smtClean="0">
                          <a:solidFill>
                            <a:schemeClr val="tx1"/>
                          </a:solidFill>
                          <a:latin typeface="+mn-lt"/>
                          <a:ea typeface="+mn-ea"/>
                          <a:cs typeface="+mn-cs"/>
                        </a:rPr>
                        <a:t>5. Στο φορολογικό Νομοσχέδιο, που ψηφίστηκε τον Απρίλιο του 2010, σύμφωνα με το οποίο, το ύψος της δωρεάς που μπορεί</a:t>
                      </a:r>
                      <a:r>
                        <a:rPr kumimoji="0" lang="el-GR" sz="1400" kern="1200" baseline="0" dirty="0" smtClean="0">
                          <a:solidFill>
                            <a:schemeClr val="tx1"/>
                          </a:solidFill>
                          <a:latin typeface="+mn-lt"/>
                          <a:ea typeface="+mn-ea"/>
                          <a:cs typeface="+mn-cs"/>
                        </a:rPr>
                        <a:t> να δεχτεί κοινωφελές σωματείο </a:t>
                      </a:r>
                      <a:r>
                        <a:rPr kumimoji="0" lang="el-GR" sz="1400" kern="1200" dirty="0" smtClean="0">
                          <a:solidFill>
                            <a:schemeClr val="tx1"/>
                          </a:solidFill>
                          <a:latin typeface="+mn-lt"/>
                          <a:ea typeface="+mn-ea"/>
                          <a:cs typeface="+mn-cs"/>
                        </a:rPr>
                        <a:t>δεν μπορεί να ξεπερνά το 10% του ετήσιου συνολικού εισοδήματος του δωρητή και απαλλάσσεται  μόνο για το 20% του ποσού που δωρίζει ενώ παλιά απαλλασσόταν για το 100%</a:t>
                      </a:r>
                      <a:r>
                        <a:rPr kumimoji="0" lang="el-GR" sz="1800" kern="1200" dirty="0" smtClean="0">
                          <a:solidFill>
                            <a:schemeClr val="tx1"/>
                          </a:solidFill>
                          <a:latin typeface="+mn-lt"/>
                          <a:ea typeface="+mn-ea"/>
                          <a:cs typeface="+mn-cs"/>
                        </a:rPr>
                        <a:t>.</a:t>
                      </a:r>
                      <a:endParaRPr lang="el-GR" sz="1400" dirty="0">
                        <a:solidFill>
                          <a:schemeClr val="tx1"/>
                        </a:solidFill>
                      </a:endParaRPr>
                    </a:p>
                  </a:txBody>
                  <a:tcPr/>
                </a:tc>
              </a:tr>
            </a:tbl>
          </a:graphicData>
        </a:graphic>
      </p:graphicFrame>
      <p:sp>
        <p:nvSpPr>
          <p:cNvPr id="3" name="2 - Τίτλος"/>
          <p:cNvSpPr>
            <a:spLocks noGrp="1"/>
          </p:cNvSpPr>
          <p:nvPr>
            <p:ph type="title"/>
          </p:nvPr>
        </p:nvSpPr>
        <p:spPr>
          <a:xfrm>
            <a:off x="467544" y="332656"/>
            <a:ext cx="8229600" cy="432048"/>
          </a:xfrm>
        </p:spPr>
        <p:txBody>
          <a:bodyPr>
            <a:noAutofit/>
          </a:bodyPr>
          <a:lstStyle/>
          <a:p>
            <a:r>
              <a:rPr lang="el-GR" sz="2400" dirty="0" smtClean="0"/>
              <a:t>Τα Κυριότερα Προβλήματα των Φορέων μας συνοψίζονται:</a:t>
            </a:r>
            <a:endParaRPr lang="el-G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46" name="Group 42"/>
          <p:cNvGraphicFramePr>
            <a:graphicFrameLocks noGrp="1"/>
          </p:cNvGraphicFramePr>
          <p:nvPr>
            <p:ph idx="1"/>
          </p:nvPr>
        </p:nvGraphicFramePr>
        <p:xfrm>
          <a:off x="467544" y="1196752"/>
          <a:ext cx="8229600" cy="4297680"/>
        </p:xfrm>
        <a:graphic>
          <a:graphicData uri="http://schemas.openxmlformats.org/drawingml/2006/table">
            <a:tbl>
              <a:tblPr/>
              <a:tblGrid>
                <a:gridCol w="8229600"/>
              </a:tblGrid>
              <a:tr h="658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Lucida Sans Unicode" pitchFamily="34" charset="0"/>
                        </a:rPr>
                        <a:t>1.Αποσαφήνιση της Εθνικής Στρατηγικής που αφορά σε θέματα κοινωνικής πρόνοιας. Θεσμοθέτηση των φορέων πρόνοιας, άμεση διαμόρφωση του αντίστοιχου προϋπολογισμού και προγραμματισμός διάθεσης του μέσω κωδικών.  </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Lucida Sans Unicode" pitchFamily="34"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l-GR" sz="1400" b="0" dirty="0" smtClean="0">
                          <a:solidFill>
                            <a:schemeClr val="tx1"/>
                          </a:solidFill>
                        </a:rPr>
                        <a:t>2. Άμεση</a:t>
                      </a:r>
                      <a:r>
                        <a:rPr lang="el-GR" sz="1400" b="0" baseline="0" dirty="0" smtClean="0">
                          <a:solidFill>
                            <a:schemeClr val="tx1"/>
                          </a:solidFill>
                        </a:rPr>
                        <a:t> </a:t>
                      </a:r>
                      <a:r>
                        <a:rPr lang="el-GR" sz="1400" b="0" dirty="0" smtClean="0">
                          <a:solidFill>
                            <a:schemeClr val="tx1"/>
                          </a:solidFill>
                        </a:rPr>
                        <a:t>καταβολή &amp; διατήρηση</a:t>
                      </a:r>
                      <a:r>
                        <a:rPr lang="el-GR" sz="1400" b="0" baseline="0" dirty="0" smtClean="0">
                          <a:solidFill>
                            <a:schemeClr val="tx1"/>
                          </a:solidFill>
                        </a:rPr>
                        <a:t> </a:t>
                      </a:r>
                      <a:r>
                        <a:rPr lang="el-GR" sz="1400" b="0" dirty="0" smtClean="0">
                          <a:solidFill>
                            <a:schemeClr val="tx1"/>
                          </a:solidFill>
                        </a:rPr>
                        <a:t>της κρατικής επιχορήγησης όπως προβλέπεται</a:t>
                      </a:r>
                      <a:r>
                        <a:rPr lang="el-GR" sz="1400" b="0" baseline="0" dirty="0" smtClean="0">
                          <a:solidFill>
                            <a:schemeClr val="tx1"/>
                          </a:solidFill>
                        </a:rPr>
                        <a:t> για την κάλυψη του προϋπολογισμού των δικαιούχων.</a:t>
                      </a:r>
                      <a:endParaRPr lang="el-GR" sz="1400" b="0" dirty="0" smtClean="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400" b="0"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1400" b="0" i="0" u="none" strike="noStrike" cap="none" normalizeH="0" baseline="0" dirty="0" smtClean="0">
                          <a:ln>
                            <a:noFill/>
                          </a:ln>
                          <a:solidFill>
                            <a:srgbClr val="000000"/>
                          </a:solidFill>
                          <a:effectLst/>
                          <a:latin typeface="Lucida Sans Unicode" pitchFamily="34" charset="0"/>
                        </a:rPr>
                        <a:t>3. Άμεση καταβολή των οφειλομένων νοσηλίων, τροφείων από τους Ασφαλιστικούς φορείς –</a:t>
                      </a:r>
                      <a:r>
                        <a:rPr kumimoji="0" lang="el-GR" sz="1400" b="0" i="0" u="none" strike="noStrike" cap="none" normalizeH="0" baseline="0" dirty="0" err="1" smtClean="0">
                          <a:ln>
                            <a:noFill/>
                          </a:ln>
                          <a:solidFill>
                            <a:srgbClr val="000000"/>
                          </a:solidFill>
                          <a:effectLst/>
                          <a:latin typeface="Lucida Sans Unicode" pitchFamily="34" charset="0"/>
                        </a:rPr>
                        <a:t>Ε.Ο.Π.Υ.Υ</a:t>
                      </a:r>
                      <a:r>
                        <a:rPr kumimoji="0" lang="el-GR" sz="1400" b="0" i="0" u="none" strike="noStrike" cap="none" normalizeH="0" baseline="0" dirty="0" smtClean="0">
                          <a:ln>
                            <a:noFill/>
                          </a:ln>
                          <a:solidFill>
                            <a:srgbClr val="000000"/>
                          </a:solidFill>
                          <a:effectLst/>
                          <a:latin typeface="Lucida Sans Unicode" pitchFamily="34" charset="0"/>
                        </a:rPr>
                        <a:t>. βάσει των συμβατικών τους υποχρεώσεων.</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400" b="0"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1400" b="0" i="0" u="none" strike="noStrike" cap="none" normalizeH="0" baseline="0" dirty="0" smtClean="0">
                          <a:ln>
                            <a:noFill/>
                          </a:ln>
                          <a:solidFill>
                            <a:srgbClr val="000000"/>
                          </a:solidFill>
                          <a:effectLst/>
                          <a:latin typeface="Lucida Sans Unicode" pitchFamily="34" charset="0"/>
                        </a:rPr>
                        <a:t>4. Θεσμοθέτηση της δυνατότητας συμψηφισμού των υποχρεώσεων των φορέων προς τα ταμεία και παράλληλα απαλλαγή των μη κερδοσκοπικών Σωματείων από την επιβολή προστίμων και ποινικών ευθυνών των νόμιμων εκπροσώπων τους, όσο δεν ισχύει ο συμψηφισμός.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1400" b="0" i="0" u="none" strike="noStrike" cap="none" normalizeH="0" baseline="0" dirty="0" smtClean="0">
                          <a:ln>
                            <a:noFill/>
                          </a:ln>
                          <a:solidFill>
                            <a:srgbClr val="000000"/>
                          </a:solidFill>
                          <a:effectLst/>
                          <a:latin typeface="Lucida Sans Unicode" pitchFamily="34" charset="0"/>
                        </a:rPr>
                        <a:t>5. Τροποποίηση του φορολογικού νομοσχέδιου ώστε να δοθούν κίνητρα φοροαπαλλαγής στους ιδιώτες δωρητές/χορηγούς των κοινωφελών φορέων </a:t>
                      </a:r>
                      <a:r>
                        <a:rPr kumimoji="0" lang="el-GR" sz="1400" b="0" i="0" u="none" strike="noStrike" cap="none" normalizeH="0" baseline="0" dirty="0" err="1" smtClean="0">
                          <a:ln>
                            <a:noFill/>
                          </a:ln>
                          <a:solidFill>
                            <a:srgbClr val="000000"/>
                          </a:solidFill>
                          <a:effectLst/>
                          <a:latin typeface="Lucida Sans Unicode" pitchFamily="34" charset="0"/>
                        </a:rPr>
                        <a:t>προνοιακού</a:t>
                      </a:r>
                      <a:r>
                        <a:rPr kumimoji="0" lang="el-GR" sz="1400" b="0" i="0" u="none" strike="noStrike" cap="none" normalizeH="0" baseline="0" dirty="0" smtClean="0">
                          <a:ln>
                            <a:noFill/>
                          </a:ln>
                          <a:solidFill>
                            <a:srgbClr val="000000"/>
                          </a:solidFill>
                          <a:effectLst/>
                          <a:latin typeface="Lucida Sans Unicode" pitchFamily="34" charset="0"/>
                        </a:rPr>
                        <a:t> χαρακτήρα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400" b="0"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EA"/>
                    </a:solidFill>
                  </a:tcPr>
                </a:tc>
              </a:tr>
            </a:tbl>
          </a:graphicData>
        </a:graphic>
      </p:graphicFrame>
      <p:sp>
        <p:nvSpPr>
          <p:cNvPr id="3" name="2 - Τίτλος"/>
          <p:cNvSpPr>
            <a:spLocks noGrp="1"/>
          </p:cNvSpPr>
          <p:nvPr>
            <p:ph type="title"/>
          </p:nvPr>
        </p:nvSpPr>
        <p:spPr>
          <a:xfrm>
            <a:off x="457200" y="274638"/>
            <a:ext cx="8229600" cy="850106"/>
          </a:xfrm>
        </p:spPr>
        <p:txBody>
          <a:bodyPr/>
          <a:lstStyle/>
          <a:p>
            <a:pPr eaLnBrk="1" fontAlgn="auto" hangingPunct="1">
              <a:spcAft>
                <a:spcPts val="0"/>
              </a:spcAft>
              <a:defRPr/>
            </a:pPr>
            <a:r>
              <a:rPr lang="el-GR" sz="3600" dirty="0" smtClean="0"/>
              <a:t>Οι προτάσεις μας επιγραμματικά: </a:t>
            </a:r>
            <a:endParaRPr lang="el-GR"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467544" y="1484785"/>
          <a:ext cx="8229600" cy="3456382"/>
        </p:xfrm>
        <a:graphic>
          <a:graphicData uri="http://schemas.openxmlformats.org/drawingml/2006/table">
            <a:tbl>
              <a:tblPr/>
              <a:tblGrid>
                <a:gridCol w="8229600"/>
              </a:tblGrid>
              <a:tr h="9320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smtClean="0">
                          <a:ln>
                            <a:noFill/>
                          </a:ln>
                          <a:solidFill>
                            <a:srgbClr val="000000"/>
                          </a:solidFill>
                          <a:effectLst/>
                          <a:latin typeface="Lucida Sans Unicode" pitchFamily="34" charset="0"/>
                        </a:rPr>
                        <a:t>6. Κατάργηση της  φορολόγησης της ακίνητης περιουσίας των κοινωφελών φορέων (</a:t>
                      </a:r>
                      <a:r>
                        <a:rPr kumimoji="0" lang="el-GR" sz="1400" b="0" i="0" u="none" strike="noStrike" cap="none" normalizeH="0" baseline="0" dirty="0" err="1" smtClean="0">
                          <a:ln>
                            <a:noFill/>
                          </a:ln>
                          <a:solidFill>
                            <a:srgbClr val="000000"/>
                          </a:solidFill>
                          <a:effectLst/>
                          <a:latin typeface="Lucida Sans Unicode" pitchFamily="34" charset="0"/>
                        </a:rPr>
                        <a:t>ΦΜΑΠ</a:t>
                      </a:r>
                      <a:r>
                        <a:rPr kumimoji="0" lang="el-GR" sz="1400" b="0" i="0" u="none" strike="noStrike" cap="none" normalizeH="0" baseline="0" dirty="0" smtClean="0">
                          <a:ln>
                            <a:noFill/>
                          </a:ln>
                          <a:solidFill>
                            <a:srgbClr val="000000"/>
                          </a:solidFill>
                          <a:effectLst/>
                          <a:latin typeface="Lucida Sans Unicode" pitchFamily="34" charset="0"/>
                        </a:rPr>
                        <a:t>) για ακίνητα που τυγχάνουν ιδιόχρησης και μείωση του φόρου εισοδήματος που προέρχεται από την αξιοποίηση της περιουσίας τους.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9320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Lucida Sans Unicode" pitchFamily="34" charset="0"/>
                        </a:rPr>
                        <a:t>7. Διασφάλιση των επιδομάτων αναπηρίας τουλάχιστον στα σημερινά επίπεδα, προς ανακούφιση των ανάπηρων παιδιών και των οικογενειών τους και τη διασφάλιση της αξιοπρεπούς διαβίωσης τους.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6602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Lucida Sans Unicode" pitchFamily="34" charset="0"/>
                        </a:rPr>
                        <a:t>8. Αξιοποίηση του </a:t>
                      </a:r>
                      <a:r>
                        <a:rPr kumimoji="0" lang="el-GR" sz="1400" b="0" i="0" u="none" strike="noStrike" cap="none" normalizeH="0" baseline="0" dirty="0" err="1" smtClean="0">
                          <a:ln>
                            <a:noFill/>
                          </a:ln>
                          <a:solidFill>
                            <a:schemeClr val="tx1"/>
                          </a:solidFill>
                          <a:effectLst/>
                          <a:latin typeface="Lucida Sans Unicode" pitchFamily="34" charset="0"/>
                        </a:rPr>
                        <a:t>ΕΣΠΑ</a:t>
                      </a:r>
                      <a:r>
                        <a:rPr kumimoji="0" lang="el-GR" sz="1400" b="0" i="0" u="none" strike="noStrike" cap="none" normalizeH="0" baseline="0" dirty="0" smtClean="0">
                          <a:ln>
                            <a:noFill/>
                          </a:ln>
                          <a:solidFill>
                            <a:schemeClr val="tx1"/>
                          </a:solidFill>
                          <a:effectLst/>
                          <a:latin typeface="Lucida Sans Unicode" pitchFamily="34" charset="0"/>
                        </a:rPr>
                        <a:t> για την υλοποίηση Προγραμμάτων Κοινωνικής Πρόνοιας από τους φορείς.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93205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1400" b="0" i="0" u="none" strike="noStrike" cap="none" normalizeH="0" baseline="0" dirty="0" smtClean="0">
                          <a:ln>
                            <a:noFill/>
                          </a:ln>
                          <a:solidFill>
                            <a:schemeClr val="tx1"/>
                          </a:solidFill>
                          <a:effectLst/>
                          <a:latin typeface="Lucida Sans Unicode" pitchFamily="34" charset="0"/>
                        </a:rPr>
                        <a:t>9. Αξιολόγηση&amp; Πιστοποίηση των Φορέων βάσει διεθνών προδιαγραφών με σκοπό τη δημιουργία Εθνικού Μητρώου Μη Κερδοσκοπικών Σωματείων πρόνοιας.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
        <p:nvSpPr>
          <p:cNvPr id="3" name="2 - Τίτλος"/>
          <p:cNvSpPr>
            <a:spLocks noGrp="1"/>
          </p:cNvSpPr>
          <p:nvPr>
            <p:ph type="title"/>
          </p:nvPr>
        </p:nvSpPr>
        <p:spPr/>
        <p:txBody>
          <a:bodyPr>
            <a:normAutofit/>
          </a:bodyPr>
          <a:lstStyle/>
          <a:p>
            <a:r>
              <a:rPr lang="el-GR" sz="3600" dirty="0" smtClean="0"/>
              <a:t>Οι προτάσεις μας επιγραμματικά:</a:t>
            </a:r>
            <a:endParaRPr lang="el-GR"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395536" y="1484784"/>
          <a:ext cx="8229600" cy="4246880"/>
        </p:xfrm>
        <a:graphic>
          <a:graphicData uri="http://schemas.openxmlformats.org/drawingml/2006/table">
            <a:tbl>
              <a:tblPr firstRow="1" bandRow="1">
                <a:tableStyleId>{5C22544A-7EE6-4342-B048-85BDC9FD1C3A}</a:tableStyleId>
              </a:tblPr>
              <a:tblGrid>
                <a:gridCol w="8229600"/>
              </a:tblGrid>
              <a:tr h="370840">
                <a:tc>
                  <a:txBody>
                    <a:bodyPr/>
                    <a:lstStyle/>
                    <a:p>
                      <a:r>
                        <a:rPr lang="el-GR" b="0" dirty="0" smtClean="0">
                          <a:solidFill>
                            <a:schemeClr val="tx1"/>
                          </a:solidFill>
                        </a:rPr>
                        <a:t>1. Ίδρυμα «Η Παιδική Στέγη» (</a:t>
                      </a:r>
                      <a:r>
                        <a:rPr lang="el-GR" b="1" dirty="0" smtClean="0">
                          <a:solidFill>
                            <a:schemeClr val="tx1"/>
                          </a:solidFill>
                        </a:rPr>
                        <a:t>Αττική</a:t>
                      </a:r>
                      <a:r>
                        <a:rPr lang="el-GR" b="0" dirty="0" smtClean="0">
                          <a:solidFill>
                            <a:schemeClr val="tx1"/>
                          </a:solidFill>
                        </a:rPr>
                        <a:t>)</a:t>
                      </a:r>
                      <a:endParaRPr lang="el-GR" b="0" dirty="0">
                        <a:solidFill>
                          <a:schemeClr val="tx1"/>
                        </a:solidFill>
                      </a:endParaRPr>
                    </a:p>
                  </a:txBody>
                  <a:tcPr>
                    <a:solidFill>
                      <a:srgbClr val="E8F0F4"/>
                    </a:solidFill>
                  </a:tcPr>
                </a:tc>
              </a:tr>
              <a:tr h="370840">
                <a:tc>
                  <a:txBody>
                    <a:bodyPr/>
                    <a:lstStyle/>
                    <a:p>
                      <a:r>
                        <a:rPr lang="el-GR" dirty="0" smtClean="0"/>
                        <a:t>2. Ίδρυμα «Η Θεοτόκος» (</a:t>
                      </a:r>
                      <a:r>
                        <a:rPr lang="el-GR" b="1" dirty="0" smtClean="0"/>
                        <a:t>Αττική</a:t>
                      </a:r>
                      <a:r>
                        <a:rPr lang="el-GR" dirty="0" smtClean="0"/>
                        <a:t>)</a:t>
                      </a:r>
                      <a:endParaRPr lang="el-GR" dirty="0"/>
                    </a:p>
                  </a:txBody>
                  <a:tcPr/>
                </a:tc>
              </a:tr>
              <a:tr h="370840">
                <a:tc>
                  <a:txBody>
                    <a:bodyPr/>
                    <a:lstStyle/>
                    <a:p>
                      <a:r>
                        <a:rPr lang="el-GR" dirty="0" smtClean="0"/>
                        <a:t>3. Σωματείο</a:t>
                      </a:r>
                      <a:r>
                        <a:rPr lang="el-GR" baseline="0" dirty="0" smtClean="0"/>
                        <a:t> «Οι Φίλοι του Παιδιού» (</a:t>
                      </a:r>
                      <a:r>
                        <a:rPr lang="el-GR" b="1" baseline="0" dirty="0" smtClean="0"/>
                        <a:t>Αττική</a:t>
                      </a:r>
                      <a:r>
                        <a:rPr lang="el-GR" baseline="0" dirty="0" smtClean="0"/>
                        <a:t>)</a:t>
                      </a:r>
                      <a:endParaRPr lang="el-GR" dirty="0"/>
                    </a:p>
                  </a:txBody>
                  <a:tcPr>
                    <a:solidFill>
                      <a:srgbClr val="E8F0F4"/>
                    </a:solidFill>
                  </a:tcPr>
                </a:tc>
              </a:tr>
              <a:tr h="370840">
                <a:tc>
                  <a:txBody>
                    <a:bodyPr/>
                    <a:lstStyle/>
                    <a:p>
                      <a:r>
                        <a:rPr lang="el-GR" dirty="0" smtClean="0"/>
                        <a:t>4. Πανελλήνια Ένωση Αγώνος</a:t>
                      </a:r>
                      <a:r>
                        <a:rPr lang="el-GR" baseline="0" dirty="0" smtClean="0"/>
                        <a:t> Κατά του Νεανικού Διαβήτη (</a:t>
                      </a:r>
                      <a:r>
                        <a:rPr lang="el-GR" b="1" baseline="0" dirty="0" smtClean="0"/>
                        <a:t>Αττική</a:t>
                      </a:r>
                      <a:r>
                        <a:rPr lang="el-GR" baseline="0" dirty="0" smtClean="0"/>
                        <a:t>)</a:t>
                      </a:r>
                      <a:endParaRPr lang="el-GR" dirty="0"/>
                    </a:p>
                  </a:txBody>
                  <a:tcPr/>
                </a:tc>
              </a:tr>
              <a:tr h="370840">
                <a:tc>
                  <a:txBody>
                    <a:bodyPr/>
                    <a:lstStyle/>
                    <a:p>
                      <a:r>
                        <a:rPr lang="el-GR" dirty="0" smtClean="0"/>
                        <a:t>5. Σωματείο «ΠΝΟΗ Φίλοι Εντατικής Θεραπείας Παιδιού» (</a:t>
                      </a:r>
                      <a:r>
                        <a:rPr lang="el-GR" b="1" baseline="0" dirty="0" smtClean="0"/>
                        <a:t>Αττική</a:t>
                      </a:r>
                      <a:r>
                        <a:rPr lang="el-GR" dirty="0" smtClean="0"/>
                        <a:t>)</a:t>
                      </a:r>
                      <a:endParaRPr lang="el-GR" dirty="0"/>
                    </a:p>
                  </a:txBody>
                  <a:tcPr/>
                </a:tc>
              </a:tr>
              <a:tr h="370840">
                <a:tc>
                  <a:txBody>
                    <a:bodyPr/>
                    <a:lstStyle/>
                    <a:p>
                      <a:r>
                        <a:rPr lang="el-GR" dirty="0" smtClean="0"/>
                        <a:t>6. «Μέριμνα Εταιρεία για τη Φροντίδα Παιδιών και Οικογενειών στην Αρρώστια και στο Θάνατο» (</a:t>
                      </a:r>
                      <a:r>
                        <a:rPr lang="el-GR" b="1" baseline="0" dirty="0" smtClean="0"/>
                        <a:t>Αττική</a:t>
                      </a:r>
                      <a:r>
                        <a:rPr lang="el-GR" dirty="0" smtClean="0"/>
                        <a:t>)</a:t>
                      </a:r>
                      <a:endParaRPr lang="el-GR" dirty="0"/>
                    </a:p>
                  </a:txBody>
                  <a:tcPr/>
                </a:tc>
              </a:tr>
              <a:tr h="370840">
                <a:tc>
                  <a:txBody>
                    <a:bodyPr/>
                    <a:lstStyle/>
                    <a:p>
                      <a:r>
                        <a:rPr lang="el-GR" dirty="0" smtClean="0"/>
                        <a:t>7. Παιδικά Χωριά </a:t>
                      </a:r>
                      <a:r>
                        <a:rPr lang="en-US" dirty="0" smtClean="0"/>
                        <a:t>SOS </a:t>
                      </a:r>
                      <a:r>
                        <a:rPr lang="el-GR" dirty="0" smtClean="0"/>
                        <a:t>Ελλάδος (</a:t>
                      </a:r>
                      <a:r>
                        <a:rPr lang="el-GR" b="1" dirty="0" smtClean="0"/>
                        <a:t>Αττική,</a:t>
                      </a:r>
                      <a:r>
                        <a:rPr lang="el-GR" b="1" baseline="0" dirty="0" smtClean="0"/>
                        <a:t> Καλαμάτα, </a:t>
                      </a:r>
                      <a:r>
                        <a:rPr lang="el-GR" b="1" baseline="0" dirty="0" err="1" smtClean="0"/>
                        <a:t>Θεσ</a:t>
                      </a:r>
                      <a:r>
                        <a:rPr lang="el-GR" b="1" baseline="0" dirty="0" smtClean="0"/>
                        <a:t>/νίκη, </a:t>
                      </a:r>
                      <a:r>
                        <a:rPr lang="el-GR" b="1" baseline="0" dirty="0" err="1" smtClean="0"/>
                        <a:t>Αλεξανδρουπολη</a:t>
                      </a:r>
                      <a:r>
                        <a:rPr lang="el-GR" baseline="0" dirty="0" smtClean="0"/>
                        <a:t>)</a:t>
                      </a:r>
                      <a:endParaRPr lang="el-GR" dirty="0"/>
                    </a:p>
                  </a:txBody>
                  <a:tcPr/>
                </a:tc>
              </a:tr>
              <a:tr h="370840">
                <a:tc>
                  <a:txBody>
                    <a:bodyPr/>
                    <a:lstStyle/>
                    <a:p>
                      <a:r>
                        <a:rPr lang="el-GR" dirty="0" smtClean="0"/>
                        <a:t>8. Κέντρο Ειδικών Ατόμων «Η Χαρά» (</a:t>
                      </a:r>
                      <a:r>
                        <a:rPr lang="el-GR" b="1" baseline="0" dirty="0" smtClean="0"/>
                        <a:t>Αττική</a:t>
                      </a:r>
                      <a:r>
                        <a:rPr lang="el-GR" dirty="0" smtClean="0"/>
                        <a:t>)</a:t>
                      </a:r>
                      <a:endParaRPr lang="el-GR" dirty="0"/>
                    </a:p>
                  </a:txBody>
                  <a:tcPr/>
                </a:tc>
              </a:tr>
              <a:tr h="370840">
                <a:tc>
                  <a:txBody>
                    <a:bodyPr/>
                    <a:lstStyle/>
                    <a:p>
                      <a:r>
                        <a:rPr lang="el-GR" dirty="0" smtClean="0"/>
                        <a:t>9. Ίδρυμα Κοινωνικής Εργασίας «</a:t>
                      </a:r>
                      <a:r>
                        <a:rPr lang="el-GR" dirty="0" err="1" smtClean="0"/>
                        <a:t>Χατζηπατέρειο</a:t>
                      </a:r>
                      <a:r>
                        <a:rPr lang="el-GR" dirty="0" smtClean="0"/>
                        <a:t>» </a:t>
                      </a:r>
                      <a:r>
                        <a:rPr lang="el-GR" dirty="0" err="1" smtClean="0"/>
                        <a:t>Κ.Α.Σ.Π</a:t>
                      </a:r>
                      <a:r>
                        <a:rPr lang="el-GR" dirty="0" smtClean="0"/>
                        <a:t>. (</a:t>
                      </a:r>
                      <a:r>
                        <a:rPr lang="el-GR" b="1" baseline="0" dirty="0" smtClean="0"/>
                        <a:t>Αττική</a:t>
                      </a:r>
                      <a:r>
                        <a:rPr lang="el-GR" dirty="0" smtClean="0"/>
                        <a:t>)</a:t>
                      </a:r>
                      <a:endParaRPr lang="el-GR" dirty="0"/>
                    </a:p>
                  </a:txBody>
                  <a:tcPr/>
                </a:tc>
              </a:tr>
              <a:tr h="370840">
                <a:tc>
                  <a:txBody>
                    <a:bodyPr/>
                    <a:lstStyle/>
                    <a:p>
                      <a:r>
                        <a:rPr lang="el-GR" dirty="0" smtClean="0"/>
                        <a:t>10. Εταιρεία Προστασίας Σπαστικών (</a:t>
                      </a:r>
                      <a:r>
                        <a:rPr lang="el-GR" b="1" baseline="0" dirty="0" smtClean="0"/>
                        <a:t>Αττική</a:t>
                      </a:r>
                      <a:r>
                        <a:rPr lang="el-GR" dirty="0" smtClean="0"/>
                        <a:t>)</a:t>
                      </a:r>
                      <a:endParaRPr lang="el-GR" dirty="0"/>
                    </a:p>
                  </a:txBody>
                  <a:tcPr/>
                </a:tc>
              </a:tr>
            </a:tbl>
          </a:graphicData>
        </a:graphic>
      </p:graphicFrame>
      <p:sp>
        <p:nvSpPr>
          <p:cNvPr id="3" name="2 - Ορθογώνιο"/>
          <p:cNvSpPr/>
          <p:nvPr/>
        </p:nvSpPr>
        <p:spPr>
          <a:xfrm>
            <a:off x="467544" y="260648"/>
            <a:ext cx="8208912" cy="954107"/>
          </a:xfrm>
          <a:prstGeom prst="rect">
            <a:avLst/>
          </a:prstGeom>
        </p:spPr>
        <p:txBody>
          <a:bodyPr wrap="square">
            <a:spAutoFit/>
          </a:bodyPr>
          <a:lstStyle/>
          <a:p>
            <a:r>
              <a:rPr lang="el-GR" sz="2800" b="1" dirty="0" smtClean="0">
                <a:solidFill>
                  <a:schemeClr val="tx2"/>
                </a:solidFill>
                <a:effectLst>
                  <a:outerShdw blurRad="31750" dist="25400" dir="5400000" algn="tl" rotWithShape="0">
                    <a:srgbClr val="000000">
                      <a:alpha val="25000"/>
                    </a:srgbClr>
                  </a:outerShdw>
                </a:effectLst>
                <a:latin typeface="+mj-lt"/>
                <a:ea typeface="+mj-ea"/>
                <a:cs typeface="+mj-cs"/>
              </a:rPr>
              <a:t>Τα  στοιχεία που ακολουθούν αντλήθηκαν από τους παρακάτω φορείς:</a:t>
            </a:r>
          </a:p>
        </p:txBody>
      </p:sp>
      <p:pic>
        <p:nvPicPr>
          <p:cNvPr id="5" name="4 - Εικόνα" descr="LOGO MAZI.JPG"/>
          <p:cNvPicPr>
            <a:picLocks noChangeAspect="1"/>
          </p:cNvPicPr>
          <p:nvPr/>
        </p:nvPicPr>
        <p:blipFill>
          <a:blip r:embed="rId2" cstate="print"/>
          <a:stretch>
            <a:fillRect/>
          </a:stretch>
        </p:blipFill>
        <p:spPr>
          <a:xfrm>
            <a:off x="6732240" y="692696"/>
            <a:ext cx="1763330" cy="720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 Θέση περιεχομένου"/>
          <p:cNvGraphicFramePr>
            <a:graphicFrameLocks noGrp="1"/>
          </p:cNvGraphicFramePr>
          <p:nvPr>
            <p:ph idx="1"/>
          </p:nvPr>
        </p:nvGraphicFramePr>
        <p:xfrm>
          <a:off x="467544" y="692696"/>
          <a:ext cx="8229600" cy="4348480"/>
        </p:xfrm>
        <a:graphic>
          <a:graphicData uri="http://schemas.openxmlformats.org/drawingml/2006/table">
            <a:tbl>
              <a:tblPr firstRow="1" bandRow="1">
                <a:tableStyleId>{5C22544A-7EE6-4342-B048-85BDC9FD1C3A}</a:tableStyleId>
              </a:tblPr>
              <a:tblGrid>
                <a:gridCol w="8229600"/>
              </a:tblGrid>
              <a:tr h="370840">
                <a:tc>
                  <a:txBody>
                    <a:bodyPr/>
                    <a:lstStyle/>
                    <a:p>
                      <a:r>
                        <a:rPr lang="el-GR" b="0" dirty="0" smtClean="0">
                          <a:solidFill>
                            <a:schemeClr val="tx1"/>
                          </a:solidFill>
                        </a:rPr>
                        <a:t>11. Κέντρο</a:t>
                      </a:r>
                      <a:r>
                        <a:rPr lang="el-GR" b="0" baseline="0" dirty="0" smtClean="0">
                          <a:solidFill>
                            <a:schemeClr val="tx1"/>
                          </a:solidFill>
                        </a:rPr>
                        <a:t> Διημέρευσης &amp; Αποκατάστασης</a:t>
                      </a:r>
                      <a:r>
                        <a:rPr lang="el-GR" b="0" dirty="0" smtClean="0">
                          <a:solidFill>
                            <a:schemeClr val="tx1"/>
                          </a:solidFill>
                        </a:rPr>
                        <a:t> «ΑΜΥΜΩΝΗ» (</a:t>
                      </a:r>
                      <a:r>
                        <a:rPr lang="el-GR" b="1" dirty="0" smtClean="0">
                          <a:solidFill>
                            <a:schemeClr val="tx1"/>
                          </a:solidFill>
                        </a:rPr>
                        <a:t>Αττική</a:t>
                      </a:r>
                      <a:r>
                        <a:rPr lang="el-GR" b="0" dirty="0" smtClean="0">
                          <a:solidFill>
                            <a:schemeClr val="tx1"/>
                          </a:solidFill>
                        </a:rPr>
                        <a:t>)</a:t>
                      </a:r>
                      <a:endParaRPr lang="el-GR" b="0" dirty="0">
                        <a:solidFill>
                          <a:schemeClr val="tx1"/>
                        </a:solidFill>
                      </a:endParaRPr>
                    </a:p>
                  </a:txBody>
                  <a:tcPr>
                    <a:solidFill>
                      <a:srgbClr val="E8F0F4"/>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12. Πρότυπο Ειδικό Οικοτροφείο</a:t>
                      </a:r>
                      <a:r>
                        <a:rPr lang="el-GR" baseline="0" dirty="0" smtClean="0"/>
                        <a:t> </a:t>
                      </a:r>
                      <a:r>
                        <a:rPr lang="el-GR" dirty="0" smtClean="0"/>
                        <a:t>«ΑΓΙΟΙ ΑΝΑΡΓΥΡΟΙ» (</a:t>
                      </a:r>
                      <a:r>
                        <a:rPr lang="el-GR" b="1" dirty="0" smtClean="0"/>
                        <a:t>Παλλήνη</a:t>
                      </a:r>
                      <a:r>
                        <a:rPr lang="el-GR" dirty="0" smtClean="0"/>
                        <a:t>)</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13. Ένωση Γονέων</a:t>
                      </a:r>
                      <a:r>
                        <a:rPr lang="el-GR" baseline="0" dirty="0" smtClean="0"/>
                        <a:t> </a:t>
                      </a:r>
                      <a:r>
                        <a:rPr lang="el-GR" dirty="0" smtClean="0"/>
                        <a:t>Στέγη Ειδικής Θεραπευτικής Αγωγής (</a:t>
                      </a:r>
                      <a:r>
                        <a:rPr lang="el-GR" b="1" dirty="0" smtClean="0"/>
                        <a:t>Αττική</a:t>
                      </a:r>
                      <a:r>
                        <a:rPr lang="el-GR" dirty="0" smtClean="0"/>
                        <a:t>)</a:t>
                      </a:r>
                    </a:p>
                  </a:txBody>
                  <a:tcPr/>
                </a:tc>
              </a:tr>
              <a:tr h="370840">
                <a:tc>
                  <a:txBody>
                    <a:bodyPr/>
                    <a:lstStyle/>
                    <a:p>
                      <a:r>
                        <a:rPr lang="el-GR" dirty="0" smtClean="0"/>
                        <a:t>14. </a:t>
                      </a:r>
                      <a:r>
                        <a:rPr lang="el-GR" dirty="0" err="1" smtClean="0"/>
                        <a:t>Σικιαρίδειο</a:t>
                      </a:r>
                      <a:r>
                        <a:rPr lang="el-GR" dirty="0" smtClean="0"/>
                        <a:t> Ίδρυμα (</a:t>
                      </a:r>
                      <a:r>
                        <a:rPr lang="el-GR" b="1" dirty="0" smtClean="0"/>
                        <a:t>Αττική</a:t>
                      </a:r>
                      <a:r>
                        <a:rPr lang="el-GR" dirty="0" smtClean="0"/>
                        <a:t>)</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15. «ΕΣΤΙΑ» Ειδικής Επαγγελματικής Αγωγής(</a:t>
                      </a:r>
                      <a:r>
                        <a:rPr lang="el-GR" b="1" dirty="0" smtClean="0">
                          <a:solidFill>
                            <a:schemeClr val="tx1"/>
                          </a:solidFill>
                        </a:rPr>
                        <a:t>Αττική)</a:t>
                      </a:r>
                      <a:endParaRPr lang="el-G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16. Σύλλογος Γονέων</a:t>
                      </a:r>
                      <a:r>
                        <a:rPr lang="el-GR" baseline="0" dirty="0" smtClean="0"/>
                        <a:t> κηδεμόνων &amp; Φίλων </a:t>
                      </a:r>
                      <a:r>
                        <a:rPr lang="el-GR" baseline="0" dirty="0" err="1" smtClean="0"/>
                        <a:t>ΑΜΕΑ</a:t>
                      </a:r>
                      <a:r>
                        <a:rPr lang="el-GR" baseline="0" dirty="0" smtClean="0"/>
                        <a:t> </a:t>
                      </a:r>
                      <a:r>
                        <a:rPr lang="el-GR" dirty="0" smtClean="0"/>
                        <a:t>«ΤΟ ΕΡΓΑΣΤΗΡΙ» (</a:t>
                      </a:r>
                      <a:r>
                        <a:rPr lang="el-GR" b="1" dirty="0" smtClean="0"/>
                        <a:t>Άνω Λιόσια</a:t>
                      </a:r>
                      <a:r>
                        <a:rPr lang="el-GR" dirty="0" smtClean="0"/>
                        <a:t>)</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17. Σωματείο ο «ΚΑΛΟΣ ΣΑΜΑΡΕΙΤΗΣ» (</a:t>
                      </a:r>
                      <a:r>
                        <a:rPr lang="el-GR" b="1" dirty="0" smtClean="0"/>
                        <a:t>Ηλιούπολη</a:t>
                      </a:r>
                      <a:r>
                        <a:rPr lang="el-GR" dirty="0" smtClean="0"/>
                        <a:t>)</a:t>
                      </a:r>
                      <a:endParaRPr lang="el-G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18. Σύλλογος Γονέων «Το Πέταγμα» (</a:t>
                      </a:r>
                      <a:r>
                        <a:rPr lang="el-GR" b="1" dirty="0" smtClean="0"/>
                        <a:t>Χαλάνδρι- Αγία Παρασκευή</a:t>
                      </a:r>
                      <a:r>
                        <a:rPr lang="el-GR" dirty="0" smtClean="0"/>
                        <a:t>)</a:t>
                      </a:r>
                      <a:endParaRPr lang="el-GR" b="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19. «</a:t>
                      </a:r>
                      <a:r>
                        <a:rPr lang="el-GR" dirty="0" err="1" smtClean="0"/>
                        <a:t>Πηνελόπειο</a:t>
                      </a:r>
                      <a:r>
                        <a:rPr lang="el-GR" dirty="0" smtClean="0"/>
                        <a:t>» Ίδρυμα (</a:t>
                      </a:r>
                      <a:r>
                        <a:rPr lang="el-GR" b="1" dirty="0" smtClean="0"/>
                        <a:t>Αττική</a:t>
                      </a:r>
                      <a:r>
                        <a:rPr lang="el-GR" dirty="0" smtClean="0"/>
                        <a:t>)</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20. </a:t>
                      </a:r>
                      <a:r>
                        <a:rPr lang="el-GR" dirty="0" err="1" smtClean="0"/>
                        <a:t>Ε.Λ.Ε.Π.Α.Π</a:t>
                      </a:r>
                      <a:r>
                        <a:rPr lang="el-GR" dirty="0" smtClean="0"/>
                        <a:t>. (</a:t>
                      </a:r>
                      <a:r>
                        <a:rPr lang="el-GR" b="1" baseline="0" dirty="0" smtClean="0"/>
                        <a:t>Αττική, </a:t>
                      </a:r>
                      <a:r>
                        <a:rPr lang="el-GR" b="1" baseline="0" dirty="0" err="1" smtClean="0"/>
                        <a:t>Θεσ</a:t>
                      </a:r>
                      <a:r>
                        <a:rPr lang="el-GR" b="1" baseline="0" dirty="0" smtClean="0"/>
                        <a:t>/</a:t>
                      </a:r>
                      <a:r>
                        <a:rPr lang="el-GR" b="1" baseline="0" dirty="0" err="1" smtClean="0"/>
                        <a:t>νικη</a:t>
                      </a:r>
                      <a:r>
                        <a:rPr lang="el-GR" b="1" baseline="0" dirty="0" smtClean="0"/>
                        <a:t>, Βόλο, Χανιά, Αγρίνιο</a:t>
                      </a:r>
                      <a:r>
                        <a:rPr lang="el-GR" dirty="0" smtClean="0"/>
                        <a:t>)</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21.  «Μαργαρίτα»  Εργαστήρι Ειδικής Αγωγής (</a:t>
                      </a:r>
                      <a:r>
                        <a:rPr lang="el-GR" b="1" dirty="0" smtClean="0"/>
                        <a:t>Αττική</a:t>
                      </a:r>
                      <a:r>
                        <a:rPr lang="el-GR" dirty="0" smtClean="0"/>
                        <a:t>)</a:t>
                      </a:r>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2031</TotalTime>
  <Words>1023</Words>
  <Application>Microsoft Office PowerPoint</Application>
  <PresentationFormat>Προβολή στην οθόνη (4:3)</PresentationFormat>
  <Paragraphs>83</Paragraphs>
  <Slides>13</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Συγκέντρωση</vt:lpstr>
      <vt:lpstr>Διαφάνεια 1</vt:lpstr>
      <vt:lpstr>Χρήσιμα Στοιχεία Ι</vt:lpstr>
      <vt:lpstr> Πόροι Φορέων Παιδικής Προστασίας</vt:lpstr>
      <vt:lpstr>Η σημερινή πραγματικότητα</vt:lpstr>
      <vt:lpstr>Τα Κυριότερα Προβλήματα των Φορέων μας συνοψίζονται:</vt:lpstr>
      <vt:lpstr>Οι προτάσεις μας επιγραμματικά: </vt:lpstr>
      <vt:lpstr>Οι προτάσεις μας επιγραμματικά:</vt:lpstr>
      <vt:lpstr>Διαφάνεια 8</vt:lpstr>
      <vt:lpstr>Διαφάνεια 9</vt:lpstr>
      <vt:lpstr>Διαφάνεια 10</vt:lpstr>
      <vt:lpstr>          Το μεγάλο ερώτημα</vt:lpstr>
      <vt:lpstr>Ανοιχτή Συζήτηση-  Συντονίστρια Δημοσιογράφος Σία Κοσιώνη </vt:lpstr>
      <vt:lpstr>Διαφάνεια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 </dc:creator>
  <cp:lastModifiedBy>user-hp</cp:lastModifiedBy>
  <cp:revision>214</cp:revision>
  <dcterms:created xsi:type="dcterms:W3CDTF">2011-05-11T11:22:50Z</dcterms:created>
  <dcterms:modified xsi:type="dcterms:W3CDTF">2012-07-30T10:40:13Z</dcterms:modified>
</cp:coreProperties>
</file>